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60" r:id="rId5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441" autoAdjust="0"/>
    <p:restoredTop sz="98029" autoAdjust="0"/>
  </p:normalViewPr>
  <p:slideViewPr>
    <p:cSldViewPr>
      <p:cViewPr varScale="1">
        <p:scale>
          <a:sx n="39" d="100"/>
          <a:sy n="39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5D6A436F-1346-49DA-B415-CCA6A59E0C44}" type="datetimeFigureOut">
              <a:rPr lang="fr-FR" smtClean="0"/>
              <a:pPr/>
              <a:t>19/06/2017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C85CB871-23F1-4441-9130-D4CD5E1F2DF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2" y="6143668"/>
            <a:ext cx="9144000" cy="78579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868" y="2928934"/>
            <a:ext cx="5200632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tx2"/>
                </a:solidFill>
                <a:latin typeface="Neo Sans Pro" pitchFamily="34" charset="0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86182" y="4429132"/>
            <a:ext cx="497204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000" i="1">
                <a:solidFill>
                  <a:schemeClr val="accent2"/>
                </a:solidFill>
                <a:latin typeface="Neo Sans Pro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BCCE2-E264-4CB4-9F4D-9861A97C7121}" type="datetime1">
              <a:rPr lang="fr-FR" smtClean="0"/>
              <a:pPr/>
              <a:t>19/06/2017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5394-D81E-498E-9D5A-AF424D19653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88000" y="288000"/>
            <a:ext cx="3586163" cy="273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Espace réservé du pied de page 4"/>
          <p:cNvSpPr txBox="1">
            <a:spLocks/>
          </p:cNvSpPr>
          <p:nvPr userDrawn="1"/>
        </p:nvSpPr>
        <p:spPr>
          <a:xfrm>
            <a:off x="2714612" y="6357958"/>
            <a:ext cx="37147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Neo Sans Pro" pitchFamily="34" charset="0"/>
                <a:ea typeface="+mn-ea"/>
                <a:cs typeface="+mn-cs"/>
              </a:rPr>
              <a:t>La Boîte à essais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–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Desyrel" pitchFamily="2" charset="0"/>
                <a:ea typeface="+mn-ea"/>
                <a:cs typeface="+mn-cs"/>
              </a:rPr>
              <a:t>Testons votre entreprise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Desyrel" pitchFamily="2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654032"/>
          </a:xfrm>
        </p:spPr>
        <p:txBody>
          <a:bodyPr/>
          <a:lstStyle>
            <a:lvl1pPr algn="l"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>
            <a:lvl1pPr>
              <a:buNone/>
              <a:defRPr sz="1800" b="1">
                <a:solidFill>
                  <a:schemeClr val="tx2"/>
                </a:solidFill>
                <a:latin typeface="Neo Sans Pro" pitchFamily="34" charset="0"/>
              </a:defRPr>
            </a:lvl1pPr>
            <a:lvl2pPr>
              <a:buNone/>
              <a:defRPr sz="1300">
                <a:solidFill>
                  <a:schemeClr val="tx2"/>
                </a:solidFill>
                <a:latin typeface="Neo Sans Pro" pitchFamily="34" charset="0"/>
              </a:defRPr>
            </a:lvl2pPr>
            <a:lvl3pPr>
              <a:defRPr>
                <a:latin typeface="Neo Sans Pro" pitchFamily="34" charset="0"/>
              </a:defRPr>
            </a:lvl3pPr>
            <a:lvl4pPr>
              <a:defRPr>
                <a:latin typeface="Neo Sans Pro" pitchFamily="34" charset="0"/>
              </a:defRPr>
            </a:lvl4pPr>
            <a:lvl5pPr>
              <a:defRPr>
                <a:latin typeface="Neo Sans Pro" pitchFamily="34" charset="0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7E926-D8EB-465C-9F8A-BA954D81B726}" type="datetime1">
              <a:rPr lang="fr-FR" smtClean="0"/>
              <a:pPr/>
              <a:t>19/06/2017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ASSEMBLEE GENERALE - 12 novembre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95394-D81E-498E-9D5A-AF424D196532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/>
          <a:srcRect l="23387"/>
          <a:stretch>
            <a:fillRect/>
          </a:stretch>
        </p:blipFill>
        <p:spPr bwMode="auto">
          <a:xfrm>
            <a:off x="500034" y="5000636"/>
            <a:ext cx="1357322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 userDrawn="1"/>
        </p:nvSpPr>
        <p:spPr>
          <a:xfrm>
            <a:off x="0" y="6572272"/>
            <a:ext cx="9144000" cy="35719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500034" cy="692946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E117C-E648-4F87-8B34-1737D080A0C8}" type="datetime1">
              <a:rPr lang="fr-FR" smtClean="0"/>
              <a:pPr/>
              <a:t>19/06/2017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mtClean="0"/>
              <a:t>ASSEMBLEE GENERALE - 12 novembre 2015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95394-D81E-498E-9D5A-AF424D1965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Neo Sans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43368" y="428605"/>
            <a:ext cx="5200632" cy="1071569"/>
          </a:xfrm>
        </p:spPr>
        <p:txBody>
          <a:bodyPr>
            <a:normAutofit/>
          </a:bodyPr>
          <a:lstStyle/>
          <a:p>
            <a:r>
              <a:rPr lang="fr-FR" sz="2500" dirty="0" smtClean="0"/>
              <a:t>PROCES VERBAL</a:t>
            </a:r>
            <a:br>
              <a:rPr lang="fr-FR" sz="2500" dirty="0" smtClean="0"/>
            </a:br>
            <a:r>
              <a:rPr lang="fr-FR" sz="2500" dirty="0" smtClean="0"/>
              <a:t>Assemblée générale 2015</a:t>
            </a:r>
            <a:endParaRPr lang="fr-FR" sz="25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4214810" y="1714488"/>
            <a:ext cx="4357718" cy="7143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Neo Sans Pro" pitchFamily="34" charset="0"/>
                <a:ea typeface="+mn-ea"/>
                <a:cs typeface="+mn-cs"/>
              </a:rPr>
              <a:t>Le Jeudi 12 novembre 2015 à 14h,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Neo Sans Pro" pitchFamily="34" charset="0"/>
                <a:ea typeface="+mn-ea"/>
                <a:cs typeface="+mn-cs"/>
              </a:rPr>
              <a:t>les membres de l'association CREACTIVE se sont réunis en Assemblée Générale sur le site de l’espace-test à Chatte.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Neo Sans Pro" pitchFamily="34" charset="0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Neo Sans Pro" pitchFamily="34" charset="0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1" u="none" strike="noStrike" kern="1200" cap="none" spc="0" normalizeH="0" baseline="0" noProof="0" dirty="0" smtClean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Neo Sans Pro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12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Neo Sans Pro" pitchFamily="34" charset="0"/>
                <a:ea typeface="+mn-ea"/>
                <a:cs typeface="+mn-cs"/>
              </a:rPr>
              <a:t>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fr-FR" sz="1200" b="0" i="1" u="none" strike="noStrike" kern="1200" cap="none" spc="0" normalizeH="0" baseline="0" noProof="0" dirty="0">
              <a:ln>
                <a:noFill/>
              </a:ln>
              <a:solidFill>
                <a:schemeClr val="accent3"/>
              </a:solidFill>
              <a:effectLst/>
              <a:uLnTx/>
              <a:uFillTx/>
              <a:latin typeface="Neo Sans Pro" pitchFamily="34" charset="0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14282" y="3428236"/>
            <a:ext cx="4214842" cy="22867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  <a:defRPr/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Les personnes présentes ont signé la feuille de présence annexée au présent procès-verbal.</a:t>
            </a:r>
          </a:p>
          <a:p>
            <a:pPr lvl="0" algn="just">
              <a:spcBef>
                <a:spcPts val="600"/>
              </a:spcBef>
              <a:defRPr/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M. BELLE est président de séance ; M. GAILLARD est secrétaire de séance.</a:t>
            </a:r>
          </a:p>
          <a:p>
            <a:pPr lvl="0" algn="just">
              <a:spcBef>
                <a:spcPct val="20000"/>
              </a:spcBef>
              <a:defRPr/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Bernard PERAZIO a donné pouvoir à Jean-Claude POTIE. Jean-Louis TRIQUIGNEAUX a mandaté M. Jacques LERNOULD .</a:t>
            </a:r>
          </a:p>
          <a:p>
            <a:pPr lvl="0" algn="just">
              <a:spcBef>
                <a:spcPts val="600"/>
              </a:spcBef>
              <a:defRPr/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Le quorum étant atteint, le Président de séance déclare à 14h25 que l'assemblée est régulièrement ouverte et peut valablement délibérer et prendre ses décisions. </a:t>
            </a:r>
            <a:endParaRPr lang="fr-FR" sz="1300" dirty="0">
              <a:solidFill>
                <a:schemeClr val="accent3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786314" y="3457611"/>
            <a:ext cx="4000528" cy="20774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600"/>
              </a:spcAft>
              <a:defRPr/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 Le président rappelle l'ordre de jour :</a:t>
            </a:r>
          </a:p>
          <a:p>
            <a:pPr>
              <a:spcBef>
                <a:spcPts val="400"/>
              </a:spcBef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¢  </a:t>
            </a:r>
            <a:r>
              <a:rPr lang="fr-FR" sz="1300" i="1" dirty="0" smtClean="0">
                <a:solidFill>
                  <a:schemeClr val="accent3"/>
                </a:solidFill>
                <a:latin typeface="Neo Sans Pro" pitchFamily="34" charset="0"/>
              </a:rPr>
              <a:t>Rapports d’activité</a:t>
            </a:r>
            <a:endParaRPr lang="fr-FR" sz="1300" dirty="0" smtClean="0">
              <a:solidFill>
                <a:schemeClr val="accent3"/>
              </a:solidFill>
              <a:latin typeface="Neo Sans Pro" pitchFamily="34" charset="0"/>
            </a:endParaRPr>
          </a:p>
          <a:p>
            <a:pPr>
              <a:spcBef>
                <a:spcPts val="400"/>
              </a:spcBef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¢  </a:t>
            </a:r>
            <a:r>
              <a:rPr lang="fr-FR" sz="1300" i="1" dirty="0" smtClean="0">
                <a:solidFill>
                  <a:schemeClr val="accent3"/>
                </a:solidFill>
                <a:latin typeface="Neo Sans Pro" pitchFamily="34" charset="0"/>
              </a:rPr>
              <a:t>Rapport financier</a:t>
            </a:r>
            <a:endParaRPr lang="fr-FR" sz="1300" dirty="0" smtClean="0">
              <a:solidFill>
                <a:schemeClr val="accent3"/>
              </a:solidFill>
              <a:latin typeface="Neo Sans Pro" pitchFamily="34" charset="0"/>
            </a:endParaRPr>
          </a:p>
          <a:p>
            <a:pPr>
              <a:spcBef>
                <a:spcPts val="400"/>
              </a:spcBef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¢</a:t>
            </a: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  </a:t>
            </a:r>
            <a:r>
              <a:rPr lang="fr-FR" sz="1300" i="1" dirty="0" smtClean="0">
                <a:solidFill>
                  <a:schemeClr val="accent3"/>
                </a:solidFill>
                <a:latin typeface="Neo Sans Pro" pitchFamily="34" charset="0"/>
              </a:rPr>
              <a:t>Adhésion de nouveaux membres</a:t>
            </a:r>
            <a:endParaRPr lang="fr-FR" sz="1300" dirty="0" smtClean="0">
              <a:solidFill>
                <a:schemeClr val="accent3"/>
              </a:solidFill>
              <a:latin typeface="Neo Sans Pro" pitchFamily="34" charset="0"/>
            </a:endParaRPr>
          </a:p>
          <a:p>
            <a:pPr>
              <a:spcBef>
                <a:spcPts val="400"/>
              </a:spcBef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¢  </a:t>
            </a:r>
            <a:r>
              <a:rPr lang="fr-FR" sz="1300" i="1" dirty="0" smtClean="0">
                <a:solidFill>
                  <a:schemeClr val="accent3"/>
                </a:solidFill>
                <a:latin typeface="Neo Sans Pro" pitchFamily="34" charset="0"/>
              </a:rPr>
              <a:t>Renouvellement du CA</a:t>
            </a:r>
            <a:endParaRPr lang="fr-FR" sz="1300" dirty="0" smtClean="0">
              <a:solidFill>
                <a:schemeClr val="accent3"/>
              </a:solidFill>
              <a:latin typeface="Neo Sans Pro" pitchFamily="34" charset="0"/>
            </a:endParaRPr>
          </a:p>
          <a:p>
            <a:pPr>
              <a:spcBef>
                <a:spcPts val="400"/>
              </a:spcBef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¢  </a:t>
            </a:r>
            <a:r>
              <a:rPr lang="fr-FR" sz="1300" i="1" dirty="0" smtClean="0">
                <a:solidFill>
                  <a:schemeClr val="accent3"/>
                </a:solidFill>
                <a:latin typeface="Neo Sans Pro" pitchFamily="34" charset="0"/>
              </a:rPr>
              <a:t>Modification des statuts - nom </a:t>
            </a:r>
            <a:endParaRPr lang="fr-FR" sz="1300" dirty="0" smtClean="0">
              <a:solidFill>
                <a:schemeClr val="accent3"/>
              </a:solidFill>
              <a:latin typeface="Neo Sans Pro" pitchFamily="34" charset="0"/>
            </a:endParaRPr>
          </a:p>
          <a:p>
            <a:pPr>
              <a:spcBef>
                <a:spcPts val="400"/>
              </a:spcBef>
            </a:pPr>
            <a:r>
              <a:rPr lang="fr-FR" sz="1300" dirty="0" smtClean="0">
                <a:solidFill>
                  <a:schemeClr val="accent3"/>
                </a:solidFill>
                <a:latin typeface="Neo Sans Pro" pitchFamily="34" charset="0"/>
              </a:rPr>
              <a:t>¢  </a:t>
            </a:r>
            <a:r>
              <a:rPr lang="fr-FR" sz="1300" i="1" dirty="0" smtClean="0">
                <a:solidFill>
                  <a:schemeClr val="accent3"/>
                </a:solidFill>
                <a:latin typeface="Neo Sans Pro" pitchFamily="34" charset="0"/>
              </a:rPr>
              <a:t>Questions diverses</a:t>
            </a:r>
            <a:endParaRPr lang="fr-FR" sz="1300" dirty="0" smtClean="0">
              <a:solidFill>
                <a:schemeClr val="accent3"/>
              </a:solidFill>
              <a:latin typeface="Neo Sans Pro" pitchFamily="34" charset="0"/>
            </a:endParaRPr>
          </a:p>
          <a:p>
            <a:endParaRPr lang="fr-FR" sz="1300" dirty="0">
              <a:solidFill>
                <a:schemeClr val="accent3"/>
              </a:solidFill>
              <a:latin typeface="Neo Sans Pro" pitchFamily="34" charset="0"/>
            </a:endParaRPr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3322629" y="4505405"/>
            <a:ext cx="2499536" cy="794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1060455"/>
            <a:ext cx="8186766" cy="796908"/>
          </a:xfrm>
        </p:spPr>
        <p:txBody>
          <a:bodyPr/>
          <a:lstStyle/>
          <a:p>
            <a:pPr marL="179388" algn="just"/>
            <a:r>
              <a:rPr lang="fr-FR" sz="1800" b="1" dirty="0" smtClean="0">
                <a:solidFill>
                  <a:schemeClr val="tx2"/>
                </a:solidFill>
              </a:rPr>
              <a:t>Première proposition de délibération : </a:t>
            </a:r>
            <a:r>
              <a:rPr lang="fr-FR" sz="1800" b="1" dirty="0" smtClean="0"/>
              <a:t>L’assemblée générale adopte les rapport d’activité et rapport financier qui lui sont présentés.</a:t>
            </a:r>
            <a:endParaRPr lang="fr-FR" sz="18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500034" y="1785925"/>
            <a:ext cx="81439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algn="just"/>
            <a:r>
              <a:rPr lang="fr-FR" sz="1300" i="1" dirty="0" smtClean="0">
                <a:solidFill>
                  <a:schemeClr val="tx2"/>
                </a:solidFill>
                <a:latin typeface="Neo Sans Pro" pitchFamily="34" charset="0"/>
              </a:rPr>
              <a:t>Sont distribués et commentés aux membres de l’association, les rapports d’activité et financier tels qu’annexés au présent procès-verbal.</a:t>
            </a:r>
            <a:endParaRPr lang="fr-FR" sz="1300" dirty="0">
              <a:solidFill>
                <a:schemeClr val="tx2"/>
              </a:solidFill>
              <a:latin typeface="Neo Sans Pro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500034" y="2357429"/>
            <a:ext cx="8186766" cy="2286017"/>
          </a:xfrm>
        </p:spPr>
        <p:txBody>
          <a:bodyPr>
            <a:noAutofit/>
          </a:bodyPr>
          <a:lstStyle/>
          <a:p>
            <a:pPr marL="179388" indent="0"/>
            <a:r>
              <a:rPr lang="fr-FR" sz="1500" dirty="0" smtClean="0"/>
              <a:t>Les points suivants font l’objet de débat :</a:t>
            </a:r>
          </a:p>
          <a:p>
            <a:pPr marL="179388" indent="0" algn="just"/>
            <a:r>
              <a:rPr lang="fr-FR" sz="1500" b="0" dirty="0" smtClean="0"/>
              <a:t>XXXXXXXXXXXXXXXXXXXXXXXXXXXXXXXXXXXXXXXXXXXXXXXXXXXXXXXXXXXXXXXXXXXXXXXXXXXXXXXXXXXXXXXXXXXXXXX</a:t>
            </a:r>
            <a:endParaRPr lang="fr-FR" sz="1500" b="0" dirty="0" smtClean="0"/>
          </a:p>
          <a:p>
            <a:pPr marL="179388" indent="0" algn="just"/>
            <a:endParaRPr lang="fr-FR" sz="1500" b="0" dirty="0" smtClean="0"/>
          </a:p>
          <a:p>
            <a:endParaRPr lang="fr-FR" sz="1500" dirty="0"/>
          </a:p>
        </p:txBody>
      </p:sp>
      <p:sp>
        <p:nvSpPr>
          <p:cNvPr id="6" name="Arrondir un rectangle avec un coin diagonal 5"/>
          <p:cNvSpPr/>
          <p:nvPr/>
        </p:nvSpPr>
        <p:spPr>
          <a:xfrm>
            <a:off x="4786314" y="6072205"/>
            <a:ext cx="3857652" cy="357191"/>
          </a:xfrm>
          <a:prstGeom prst="round2Diag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600" b="1" dirty="0" smtClean="0">
                <a:solidFill>
                  <a:schemeClr val="accent1"/>
                </a:solidFill>
              </a:rPr>
              <a:t>Cette résolution est adoptée à l'unanimité.</a:t>
            </a:r>
            <a:endParaRPr lang="fr-FR" sz="1600" dirty="0">
              <a:solidFill>
                <a:schemeClr val="accent1"/>
              </a:solidFill>
            </a:endParaRPr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3124200" y="6564337"/>
            <a:ext cx="2895600" cy="365125"/>
          </a:xfrm>
        </p:spPr>
        <p:txBody>
          <a:bodyPr/>
          <a:lstStyle/>
          <a:p>
            <a:r>
              <a:rPr lang="it-IT" dirty="0" smtClean="0">
                <a:solidFill>
                  <a:schemeClr val="accent1"/>
                </a:solidFill>
              </a:rPr>
              <a:t>ASSEMBLEE GENERALE - 12 novembre 2015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6553200" y="6564337"/>
            <a:ext cx="2133600" cy="365125"/>
          </a:xfrm>
        </p:spPr>
        <p:txBody>
          <a:bodyPr/>
          <a:lstStyle/>
          <a:p>
            <a:fld id="{AF295394-D81E-498E-9D5A-AF424D196532}" type="slidenum">
              <a:rPr lang="fr-FR" smtClean="0">
                <a:solidFill>
                  <a:schemeClr val="accent1"/>
                </a:solidFill>
              </a:rPr>
              <a:pPr/>
              <a:t>2</a:t>
            </a:fld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re 1"/>
          <p:cNvSpPr txBox="1">
            <a:spLocks/>
          </p:cNvSpPr>
          <p:nvPr/>
        </p:nvSpPr>
        <p:spPr>
          <a:xfrm>
            <a:off x="500034" y="428604"/>
            <a:ext cx="8358246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179388" lvl="0" algn="just">
              <a:spcBef>
                <a:spcPct val="0"/>
              </a:spcBef>
              <a:defRPr/>
            </a:pPr>
            <a:r>
              <a:rPr lang="fr-FR" b="1" dirty="0" smtClean="0">
                <a:solidFill>
                  <a:schemeClr val="tx2"/>
                </a:solidFill>
                <a:latin typeface="Neo Sans Pro" pitchFamily="34" charset="0"/>
                <a:ea typeface="+mj-ea"/>
                <a:cs typeface="+mj-cs"/>
              </a:rPr>
              <a:t>Deuxième proposition </a:t>
            </a: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Neo Sans Pro" pitchFamily="34" charset="0"/>
                <a:ea typeface="+mj-ea"/>
                <a:cs typeface="+mj-cs"/>
              </a:rPr>
              <a:t>de délibération : </a:t>
            </a:r>
            <a:r>
              <a:rPr kumimoji="0" lang="fr-FR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Neo Sans Pro" pitchFamily="34" charset="0"/>
                <a:ea typeface="+mj-ea"/>
                <a:cs typeface="+mj-cs"/>
              </a:rPr>
              <a:t>L’assemblée générale valide l’entrée de trois nouveaux membres au Conseil d’administration.</a:t>
            </a:r>
            <a:endParaRPr kumimoji="0" lang="fr-FR" b="1" i="0" u="none" strike="noStrike" kern="1200" cap="none" spc="0" normalizeH="0" baseline="0" noProof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Neo Sans Pro" pitchFamily="34" charset="0"/>
              <a:ea typeface="+mj-ea"/>
              <a:cs typeface="+mj-cs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785754" y="1142984"/>
            <a:ext cx="8358246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algn="just"/>
            <a:r>
              <a:rPr lang="fr-FR" sz="1300" dirty="0" err="1" smtClean="0">
                <a:solidFill>
                  <a:schemeClr val="tx2"/>
                </a:solidFill>
                <a:latin typeface="Neo Sans Pro" pitchFamily="34" charset="0"/>
              </a:rPr>
              <a:t>XXXXXXXXXXXXXXXXXXXXXXXXXXXXXXXXXXXXXXXXXXXx</a:t>
            </a:r>
            <a:endParaRPr lang="fr-FR" sz="1300" dirty="0">
              <a:solidFill>
                <a:schemeClr val="tx2"/>
              </a:solidFill>
              <a:latin typeface="Neo Sans Pro" pitchFamily="34" charset="0"/>
            </a:endParaRPr>
          </a:p>
        </p:txBody>
      </p:sp>
      <p:sp>
        <p:nvSpPr>
          <p:cNvPr id="13" name="Arrondir un rectangle avec un coin diagonal 12"/>
          <p:cNvSpPr/>
          <p:nvPr/>
        </p:nvSpPr>
        <p:spPr>
          <a:xfrm>
            <a:off x="5000628" y="2143116"/>
            <a:ext cx="3857652" cy="357191"/>
          </a:xfrm>
          <a:prstGeom prst="round2Diag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600" b="1" dirty="0" smtClean="0">
                <a:solidFill>
                  <a:schemeClr val="accent1"/>
                </a:solidFill>
              </a:rPr>
              <a:t>Cette résolution est adoptée à l'unanimité.</a:t>
            </a:r>
            <a:endParaRPr lang="fr-FR" sz="1600" dirty="0">
              <a:solidFill>
                <a:schemeClr val="accent1"/>
              </a:solidFill>
            </a:endParaRPr>
          </a:p>
        </p:txBody>
      </p:sp>
      <p:sp>
        <p:nvSpPr>
          <p:cNvPr id="16" name="Espace réservé du pied de page 15"/>
          <p:cNvSpPr>
            <a:spLocks noGrp="1"/>
          </p:cNvSpPr>
          <p:nvPr>
            <p:ph type="ftr" sz="quarter" idx="11"/>
          </p:nvPr>
        </p:nvSpPr>
        <p:spPr>
          <a:xfrm>
            <a:off x="3124200" y="6564337"/>
            <a:ext cx="2895600" cy="365125"/>
          </a:xfrm>
        </p:spPr>
        <p:txBody>
          <a:bodyPr/>
          <a:lstStyle/>
          <a:p>
            <a:r>
              <a:rPr lang="it-IT" dirty="0" smtClean="0">
                <a:solidFill>
                  <a:schemeClr val="accent1"/>
                </a:solidFill>
              </a:rPr>
              <a:t>ASSEMBLEE GENERALE - 12 novembre 2015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17" name="Espace réservé du numéro de diapositive 16"/>
          <p:cNvSpPr>
            <a:spLocks noGrp="1"/>
          </p:cNvSpPr>
          <p:nvPr>
            <p:ph type="sldNum" sz="quarter" idx="12"/>
          </p:nvPr>
        </p:nvSpPr>
        <p:spPr>
          <a:xfrm>
            <a:off x="6553200" y="6564337"/>
            <a:ext cx="2133600" cy="365125"/>
          </a:xfrm>
        </p:spPr>
        <p:txBody>
          <a:bodyPr/>
          <a:lstStyle/>
          <a:p>
            <a:fld id="{AF295394-D81E-498E-9D5A-AF424D196532}" type="slidenum">
              <a:rPr lang="fr-FR" smtClean="0">
                <a:solidFill>
                  <a:schemeClr val="accent1"/>
                </a:solidFill>
              </a:rPr>
              <a:pPr/>
              <a:t>3</a:t>
            </a:fld>
            <a:endParaRPr lang="fr-FR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785794"/>
            <a:ext cx="8186766" cy="4911741"/>
          </a:xfrm>
        </p:spPr>
        <p:txBody>
          <a:bodyPr>
            <a:normAutofit/>
          </a:bodyPr>
          <a:lstStyle/>
          <a:p>
            <a:pPr marL="269875" indent="0" algn="just"/>
            <a:r>
              <a:rPr lang="fr-FR" sz="1500" b="0" dirty="0" smtClean="0"/>
              <a:t>L'ordre du jour étant épuisé  et personne ne demandant plus la parole, la séance est levée à 15heures  30.  </a:t>
            </a:r>
          </a:p>
          <a:p>
            <a:pPr marL="269875" indent="0" algn="just"/>
            <a:r>
              <a:rPr lang="fr-FR" sz="1500" b="0" dirty="0" smtClean="0"/>
              <a:t>De tout ce qui précède, il a été dressé le présent procès-verbal  pour servir  et valoir ce que de droit. </a:t>
            </a:r>
          </a:p>
          <a:p>
            <a:pPr marL="269875" indent="0" algn="just"/>
            <a:r>
              <a:rPr lang="fr-FR" sz="1500" b="0" dirty="0" smtClean="0"/>
              <a:t>Sont annexés au présent procès-verbal : la feuille d’émargement ; les rapports d’activité et financier ; les nouveaux statuts ; le tableau des mandats au Conseil d’administration.</a:t>
            </a:r>
          </a:p>
          <a:p>
            <a:pPr marL="269875" indent="0" algn="just"/>
            <a:endParaRPr lang="fr-FR" sz="1500" b="0" dirty="0" smtClean="0"/>
          </a:p>
          <a:p>
            <a:pPr marL="269875" indent="0"/>
            <a:r>
              <a:rPr lang="fr-FR" sz="1500" b="0" dirty="0" smtClean="0"/>
              <a:t>A Chatte, le 12/11/2015</a:t>
            </a:r>
          </a:p>
          <a:p>
            <a:pPr marL="269875" indent="0"/>
            <a:endParaRPr lang="fr-FR" sz="1500" b="0" dirty="0" smtClean="0"/>
          </a:p>
          <a:p>
            <a:pPr marL="269875" indent="0"/>
            <a:r>
              <a:rPr lang="fr-FR" sz="1500" b="0" dirty="0" smtClean="0"/>
              <a:t>Mr le Président, Sylvain BELLE      	Mr le Secrétaire, Raphaël GAILLARD</a:t>
            </a:r>
            <a:endParaRPr lang="fr-FR" sz="1500" b="0" dirty="0"/>
          </a:p>
        </p:txBody>
      </p:sp>
      <p:pic>
        <p:nvPicPr>
          <p:cNvPr id="4" name="Image 3" descr="logo_pays_de_saint_marcellin-rectangl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4630134"/>
            <a:ext cx="1260000" cy="986871"/>
          </a:xfrm>
          <a:prstGeom prst="rect">
            <a:avLst/>
          </a:prstGeom>
        </p:spPr>
      </p:pic>
      <p:pic>
        <p:nvPicPr>
          <p:cNvPr id="5" name="Espace réservé du contenu 4" descr="eta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240" y="5678031"/>
            <a:ext cx="1260000" cy="761727"/>
          </a:xfrm>
          <a:prstGeom prst="rect">
            <a:avLst/>
          </a:prstGeom>
        </p:spPr>
      </p:pic>
      <p:pic>
        <p:nvPicPr>
          <p:cNvPr id="6" name="Image 5" descr="feader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1670" y="5616954"/>
            <a:ext cx="1260000" cy="883880"/>
          </a:xfrm>
          <a:prstGeom prst="rect">
            <a:avLst/>
          </a:prstGeom>
        </p:spPr>
      </p:pic>
      <p:pic>
        <p:nvPicPr>
          <p:cNvPr id="7" name="Image 6" descr="logo ccbi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72198" y="4750306"/>
            <a:ext cx="1571636" cy="746527"/>
          </a:xfrm>
          <a:prstGeom prst="rect">
            <a:avLst/>
          </a:prstGeom>
        </p:spPr>
      </p:pic>
      <p:pic>
        <p:nvPicPr>
          <p:cNvPr id="8" name="Image 7" descr="Logo_3c2v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29124" y="4708754"/>
            <a:ext cx="1260000" cy="829630"/>
          </a:xfrm>
          <a:prstGeom prst="rect">
            <a:avLst/>
          </a:prstGeom>
        </p:spPr>
      </p:pic>
      <p:pic>
        <p:nvPicPr>
          <p:cNvPr id="9" name="Image 8" descr="Logo-RA-pantone-pn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54810" y="5788805"/>
            <a:ext cx="2000264" cy="540178"/>
          </a:xfrm>
          <a:prstGeom prst="rect">
            <a:avLst/>
          </a:prstGeom>
        </p:spPr>
      </p:pic>
      <p:pic>
        <p:nvPicPr>
          <p:cNvPr id="10" name="Image 9" descr="ISERE-Logo2015-bleu-jaun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286644" y="5701704"/>
            <a:ext cx="1220543" cy="714380"/>
          </a:xfrm>
          <a:prstGeom prst="rect">
            <a:avLst/>
          </a:prstGeom>
        </p:spPr>
      </p:pic>
      <p:sp>
        <p:nvSpPr>
          <p:cNvPr id="11" name="Espace réservé du pied de page 10"/>
          <p:cNvSpPr>
            <a:spLocks noGrp="1"/>
          </p:cNvSpPr>
          <p:nvPr>
            <p:ph type="ftr" sz="quarter" idx="11"/>
          </p:nvPr>
        </p:nvSpPr>
        <p:spPr>
          <a:xfrm>
            <a:off x="3124200" y="6564337"/>
            <a:ext cx="2895600" cy="365125"/>
          </a:xfrm>
        </p:spPr>
        <p:txBody>
          <a:bodyPr/>
          <a:lstStyle/>
          <a:p>
            <a:r>
              <a:rPr lang="it-IT" dirty="0" smtClean="0">
                <a:solidFill>
                  <a:schemeClr val="accent1"/>
                </a:solidFill>
              </a:rPr>
              <a:t>ASSEMBLEE GENERALE - 12 novembre 2015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>
          <a:xfrm>
            <a:off x="6553200" y="6564337"/>
            <a:ext cx="2133600" cy="365125"/>
          </a:xfrm>
        </p:spPr>
        <p:txBody>
          <a:bodyPr/>
          <a:lstStyle/>
          <a:p>
            <a:fld id="{AF295394-D81E-498E-9D5A-AF424D196532}" type="slidenum">
              <a:rPr lang="fr-FR" smtClean="0">
                <a:solidFill>
                  <a:schemeClr val="accent1"/>
                </a:solidFill>
              </a:rPr>
              <a:pPr/>
              <a:t>4</a:t>
            </a:fld>
            <a:endParaRPr lang="fr-FR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cumentBAE">
  <a:themeElements>
    <a:clrScheme name="BAE">
      <a:dk1>
        <a:sysClr val="windowText" lastClr="000000"/>
      </a:dk1>
      <a:lt1>
        <a:sysClr val="window" lastClr="FFFFFF"/>
      </a:lt1>
      <a:dk2>
        <a:srgbClr val="5F5F5F"/>
      </a:dk2>
      <a:lt2>
        <a:srgbClr val="F2F2F2"/>
      </a:lt2>
      <a:accent1>
        <a:srgbClr val="FFAB00"/>
      </a:accent1>
      <a:accent2>
        <a:srgbClr val="7F7F7F"/>
      </a:accent2>
      <a:accent3>
        <a:srgbClr val="5F5F5F"/>
      </a:accent3>
      <a:accent4>
        <a:srgbClr val="0ACC71"/>
      </a:accent4>
      <a:accent5>
        <a:srgbClr val="7F5500"/>
      </a:accent5>
      <a:accent6>
        <a:srgbClr val="FF720D"/>
      </a:accent6>
      <a:hlink>
        <a:srgbClr val="0062FF"/>
      </a:hlink>
      <a:folHlink>
        <a:srgbClr val="9314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191</TotalTime>
  <Words>231</Words>
  <Application>Microsoft Office PowerPoint</Application>
  <PresentationFormat>Affichage à l'écran (4:3)</PresentationFormat>
  <Paragraphs>39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documentBAE</vt:lpstr>
      <vt:lpstr>PROCES VERBAL Assemblée générale 2015</vt:lpstr>
      <vt:lpstr>Première proposition de délibération : L’assemblée générale adopte les rapport d’activité et rapport financier qui lui sont présentés.</vt:lpstr>
      <vt:lpstr>Diapositive 3</vt:lpstr>
      <vt:lpstr>Diapositive 4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 VERBAL Assemblée générale 2015</dc:title>
  <dc:creator>Grasset</dc:creator>
  <cp:lastModifiedBy>Séverine</cp:lastModifiedBy>
  <cp:revision>21</cp:revision>
  <dcterms:created xsi:type="dcterms:W3CDTF">2015-11-10T08:42:10Z</dcterms:created>
  <dcterms:modified xsi:type="dcterms:W3CDTF">2017-06-19T11:16:15Z</dcterms:modified>
</cp:coreProperties>
</file>