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82" r:id="rId3"/>
    <p:sldId id="283" r:id="rId4"/>
    <p:sldId id="284" r:id="rId5"/>
    <p:sldId id="267" r:id="rId6"/>
    <p:sldId id="287" r:id="rId7"/>
    <p:sldId id="278" r:id="rId8"/>
    <p:sldId id="263" r:id="rId9"/>
    <p:sldId id="265" r:id="rId10"/>
    <p:sldId id="289" r:id="rId11"/>
    <p:sldId id="280" r:id="rId12"/>
    <p:sldId id="27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870" autoAdjust="0"/>
  </p:normalViewPr>
  <p:slideViewPr>
    <p:cSldViewPr snapToGrid="0" snapToObjects="1">
      <p:cViewPr varScale="1">
        <p:scale>
          <a:sx n="86" d="100"/>
          <a:sy n="86" d="100"/>
        </p:scale>
        <p:origin x="-1504" y="-104"/>
      </p:cViewPr>
      <p:guideLst>
        <p:guide orient="horz" pos="2160"/>
        <p:guide pos="2880"/>
      </p:guideLst>
    </p:cSldViewPr>
  </p:slideViewPr>
  <p:notesTextViewPr>
    <p:cViewPr>
      <p:scale>
        <a:sx n="100" d="100"/>
        <a:sy n="100" d="100"/>
      </p:scale>
      <p:origin x="0" y="0"/>
    </p:cViewPr>
  </p:notesTextViewPr>
  <p:sorterViewPr>
    <p:cViewPr>
      <p:scale>
        <a:sx n="305" d="100"/>
        <a:sy n="305" d="100"/>
      </p:scale>
      <p:origin x="0" y="4248"/>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DFDB17-8B5E-0C47-9F4D-E6F16DAC564D}" type="doc">
      <dgm:prSet loTypeId="urn:microsoft.com/office/officeart/2005/8/layout/process2" loCatId="" qsTypeId="urn:microsoft.com/office/officeart/2005/8/quickstyle/simple4" qsCatId="simple" csTypeId="urn:microsoft.com/office/officeart/2005/8/colors/accent1_2" csCatId="accent1" phldr="1"/>
      <dgm:spPr/>
    </dgm:pt>
    <dgm:pt modelId="{D4A1AABB-D048-0749-8BF7-B3E29AB22754}">
      <dgm:prSet phldrT="[Texte]"/>
      <dgm:spPr/>
      <dgm:t>
        <a:bodyPr/>
        <a:lstStyle/>
        <a:p>
          <a:r>
            <a:rPr lang="fr-FR" dirty="0" smtClean="0"/>
            <a:t>Le sas de formation</a:t>
          </a:r>
          <a:endParaRPr lang="fr-FR" dirty="0"/>
        </a:p>
      </dgm:t>
    </dgm:pt>
    <dgm:pt modelId="{5CB96FBE-10B5-D048-956E-D6E704310D21}" type="parTrans" cxnId="{541B0A5B-6ED0-2348-B665-01915F66ED10}">
      <dgm:prSet/>
      <dgm:spPr/>
      <dgm:t>
        <a:bodyPr/>
        <a:lstStyle/>
        <a:p>
          <a:endParaRPr lang="fr-FR"/>
        </a:p>
      </dgm:t>
    </dgm:pt>
    <dgm:pt modelId="{4511DE0B-027D-F34A-A2B2-0744903D3520}" type="sibTrans" cxnId="{541B0A5B-6ED0-2348-B665-01915F66ED10}">
      <dgm:prSet/>
      <dgm:spPr/>
      <dgm:t>
        <a:bodyPr/>
        <a:lstStyle/>
        <a:p>
          <a:endParaRPr lang="fr-FR"/>
        </a:p>
      </dgm:t>
    </dgm:pt>
    <dgm:pt modelId="{63C99172-B7C4-464B-851E-ADA55DCF107F}">
      <dgm:prSet phldrT="[Texte]"/>
      <dgm:spPr>
        <a:solidFill>
          <a:schemeClr val="accent2"/>
        </a:solidFill>
      </dgm:spPr>
      <dgm:t>
        <a:bodyPr/>
        <a:lstStyle/>
        <a:p>
          <a:r>
            <a:rPr lang="fr-FR" dirty="0" smtClean="0"/>
            <a:t>La couveuse</a:t>
          </a:r>
          <a:endParaRPr lang="fr-FR" dirty="0"/>
        </a:p>
      </dgm:t>
    </dgm:pt>
    <dgm:pt modelId="{2136A830-3F98-4D48-8BBD-509CC0F30647}" type="parTrans" cxnId="{D54E9E9E-DE2D-7045-9C85-6C19751E7A5E}">
      <dgm:prSet/>
      <dgm:spPr/>
      <dgm:t>
        <a:bodyPr/>
        <a:lstStyle/>
        <a:p>
          <a:endParaRPr lang="fr-FR"/>
        </a:p>
      </dgm:t>
    </dgm:pt>
    <dgm:pt modelId="{37201D06-954B-8944-ADAF-BDDC2C152E5D}" type="sibTrans" cxnId="{D54E9E9E-DE2D-7045-9C85-6C19751E7A5E}">
      <dgm:prSet/>
      <dgm:spPr/>
      <dgm:t>
        <a:bodyPr/>
        <a:lstStyle/>
        <a:p>
          <a:endParaRPr lang="fr-FR"/>
        </a:p>
      </dgm:t>
    </dgm:pt>
    <dgm:pt modelId="{A3345CA5-897A-AD4D-B792-B71F837BA3EA}">
      <dgm:prSet phldrT="[Texte]"/>
      <dgm:spPr>
        <a:solidFill>
          <a:schemeClr val="accent4"/>
        </a:solidFill>
      </dgm:spPr>
      <dgm:t>
        <a:bodyPr/>
        <a:lstStyle/>
        <a:p>
          <a:r>
            <a:rPr lang="fr-FR" dirty="0" smtClean="0"/>
            <a:t>Les lieux tests</a:t>
          </a:r>
        </a:p>
        <a:p>
          <a:r>
            <a:rPr lang="fr-FR" dirty="0" smtClean="0"/>
            <a:t>Chez les agriculteurs</a:t>
          </a:r>
          <a:endParaRPr lang="fr-FR" dirty="0"/>
        </a:p>
      </dgm:t>
    </dgm:pt>
    <dgm:pt modelId="{79C37DEE-DC29-CA46-A603-5A141F6B6DCA}" type="parTrans" cxnId="{D2A19B2D-220E-A44C-9DB5-6A40D9230A2E}">
      <dgm:prSet/>
      <dgm:spPr/>
      <dgm:t>
        <a:bodyPr/>
        <a:lstStyle/>
        <a:p>
          <a:endParaRPr lang="fr-FR"/>
        </a:p>
      </dgm:t>
    </dgm:pt>
    <dgm:pt modelId="{65F86A44-2E5D-0244-ACC9-18A694778263}" type="sibTrans" cxnId="{D2A19B2D-220E-A44C-9DB5-6A40D9230A2E}">
      <dgm:prSet/>
      <dgm:spPr/>
      <dgm:t>
        <a:bodyPr/>
        <a:lstStyle/>
        <a:p>
          <a:endParaRPr lang="fr-FR"/>
        </a:p>
      </dgm:t>
    </dgm:pt>
    <dgm:pt modelId="{D25D0E3C-337B-4E4C-8FE5-33E9488EFE05}" type="pres">
      <dgm:prSet presAssocID="{0CDFDB17-8B5E-0C47-9F4D-E6F16DAC564D}" presName="linearFlow" presStyleCnt="0">
        <dgm:presLayoutVars>
          <dgm:resizeHandles val="exact"/>
        </dgm:presLayoutVars>
      </dgm:prSet>
      <dgm:spPr/>
    </dgm:pt>
    <dgm:pt modelId="{8CE962E8-2260-8149-9039-5D81276B8507}" type="pres">
      <dgm:prSet presAssocID="{D4A1AABB-D048-0749-8BF7-B3E29AB22754}" presName="node" presStyleLbl="node1" presStyleIdx="0" presStyleCnt="3" custLinFactNeighborX="-56207">
        <dgm:presLayoutVars>
          <dgm:bulletEnabled val="1"/>
        </dgm:presLayoutVars>
      </dgm:prSet>
      <dgm:spPr/>
      <dgm:t>
        <a:bodyPr/>
        <a:lstStyle/>
        <a:p>
          <a:endParaRPr lang="fr-FR"/>
        </a:p>
      </dgm:t>
    </dgm:pt>
    <dgm:pt modelId="{88067C01-6D58-844A-8D28-1275FB32F3F5}" type="pres">
      <dgm:prSet presAssocID="{4511DE0B-027D-F34A-A2B2-0744903D3520}" presName="sibTrans" presStyleLbl="sibTrans2D1" presStyleIdx="0" presStyleCnt="2"/>
      <dgm:spPr/>
      <dgm:t>
        <a:bodyPr/>
        <a:lstStyle/>
        <a:p>
          <a:endParaRPr lang="fr-FR"/>
        </a:p>
      </dgm:t>
    </dgm:pt>
    <dgm:pt modelId="{BF6523EF-71ED-C340-992E-B02DFDBEB154}" type="pres">
      <dgm:prSet presAssocID="{4511DE0B-027D-F34A-A2B2-0744903D3520}" presName="connectorText" presStyleLbl="sibTrans2D1" presStyleIdx="0" presStyleCnt="2"/>
      <dgm:spPr/>
      <dgm:t>
        <a:bodyPr/>
        <a:lstStyle/>
        <a:p>
          <a:endParaRPr lang="fr-FR"/>
        </a:p>
      </dgm:t>
    </dgm:pt>
    <dgm:pt modelId="{216E2DB3-6624-BD4F-9F5F-8A72D6541B0D}" type="pres">
      <dgm:prSet presAssocID="{63C99172-B7C4-464B-851E-ADA55DCF107F}" presName="node" presStyleLbl="node1" presStyleIdx="1" presStyleCnt="3" custLinFactNeighborX="-55757">
        <dgm:presLayoutVars>
          <dgm:bulletEnabled val="1"/>
        </dgm:presLayoutVars>
      </dgm:prSet>
      <dgm:spPr/>
      <dgm:t>
        <a:bodyPr/>
        <a:lstStyle/>
        <a:p>
          <a:endParaRPr lang="fr-FR"/>
        </a:p>
      </dgm:t>
    </dgm:pt>
    <dgm:pt modelId="{90793184-AE42-1B4E-B6D9-54814BB38F3A}" type="pres">
      <dgm:prSet presAssocID="{37201D06-954B-8944-ADAF-BDDC2C152E5D}" presName="sibTrans" presStyleLbl="sibTrans2D1" presStyleIdx="1" presStyleCnt="2"/>
      <dgm:spPr/>
      <dgm:t>
        <a:bodyPr/>
        <a:lstStyle/>
        <a:p>
          <a:endParaRPr lang="fr-FR"/>
        </a:p>
      </dgm:t>
    </dgm:pt>
    <dgm:pt modelId="{D6E7C725-B425-5F47-857B-B6A8D3D78E1C}" type="pres">
      <dgm:prSet presAssocID="{37201D06-954B-8944-ADAF-BDDC2C152E5D}" presName="connectorText" presStyleLbl="sibTrans2D1" presStyleIdx="1" presStyleCnt="2"/>
      <dgm:spPr/>
      <dgm:t>
        <a:bodyPr/>
        <a:lstStyle/>
        <a:p>
          <a:endParaRPr lang="fr-FR"/>
        </a:p>
      </dgm:t>
    </dgm:pt>
    <dgm:pt modelId="{44B9BAFE-E01C-3D4C-81F1-A8D3FABE7257}" type="pres">
      <dgm:prSet presAssocID="{A3345CA5-897A-AD4D-B792-B71F837BA3EA}" presName="node" presStyleLbl="node1" presStyleIdx="2" presStyleCnt="3" custLinFactNeighborX="-53508" custLinFactNeighborY="0">
        <dgm:presLayoutVars>
          <dgm:bulletEnabled val="1"/>
        </dgm:presLayoutVars>
      </dgm:prSet>
      <dgm:spPr/>
      <dgm:t>
        <a:bodyPr/>
        <a:lstStyle/>
        <a:p>
          <a:endParaRPr lang="fr-FR"/>
        </a:p>
      </dgm:t>
    </dgm:pt>
  </dgm:ptLst>
  <dgm:cxnLst>
    <dgm:cxn modelId="{C8CD9BEA-BDA7-414B-8A65-87EA230D340B}" type="presOf" srcId="{D4A1AABB-D048-0749-8BF7-B3E29AB22754}" destId="{8CE962E8-2260-8149-9039-5D81276B8507}" srcOrd="0" destOrd="0" presId="urn:microsoft.com/office/officeart/2005/8/layout/process2"/>
    <dgm:cxn modelId="{55510145-90C0-5944-8BA4-57FAC6140E56}" type="presOf" srcId="{A3345CA5-897A-AD4D-B792-B71F837BA3EA}" destId="{44B9BAFE-E01C-3D4C-81F1-A8D3FABE7257}" srcOrd="0" destOrd="0" presId="urn:microsoft.com/office/officeart/2005/8/layout/process2"/>
    <dgm:cxn modelId="{935C96AE-2CA9-B14B-BF16-B858363634C2}" type="presOf" srcId="{37201D06-954B-8944-ADAF-BDDC2C152E5D}" destId="{D6E7C725-B425-5F47-857B-B6A8D3D78E1C}" srcOrd="1" destOrd="0" presId="urn:microsoft.com/office/officeart/2005/8/layout/process2"/>
    <dgm:cxn modelId="{33EB6A7B-D1F5-784E-8E6E-6FB503D60F3E}" type="presOf" srcId="{63C99172-B7C4-464B-851E-ADA55DCF107F}" destId="{216E2DB3-6624-BD4F-9F5F-8A72D6541B0D}" srcOrd="0" destOrd="0" presId="urn:microsoft.com/office/officeart/2005/8/layout/process2"/>
    <dgm:cxn modelId="{541B0A5B-6ED0-2348-B665-01915F66ED10}" srcId="{0CDFDB17-8B5E-0C47-9F4D-E6F16DAC564D}" destId="{D4A1AABB-D048-0749-8BF7-B3E29AB22754}" srcOrd="0" destOrd="0" parTransId="{5CB96FBE-10B5-D048-956E-D6E704310D21}" sibTransId="{4511DE0B-027D-F34A-A2B2-0744903D3520}"/>
    <dgm:cxn modelId="{F103E118-C090-BB44-B296-EE190F8926FD}" type="presOf" srcId="{0CDFDB17-8B5E-0C47-9F4D-E6F16DAC564D}" destId="{D25D0E3C-337B-4E4C-8FE5-33E9488EFE05}" srcOrd="0" destOrd="0" presId="urn:microsoft.com/office/officeart/2005/8/layout/process2"/>
    <dgm:cxn modelId="{33D1B256-B5D7-CB43-A45F-6A0792DFB4AB}" type="presOf" srcId="{37201D06-954B-8944-ADAF-BDDC2C152E5D}" destId="{90793184-AE42-1B4E-B6D9-54814BB38F3A}" srcOrd="0" destOrd="0" presId="urn:microsoft.com/office/officeart/2005/8/layout/process2"/>
    <dgm:cxn modelId="{D2A19B2D-220E-A44C-9DB5-6A40D9230A2E}" srcId="{0CDFDB17-8B5E-0C47-9F4D-E6F16DAC564D}" destId="{A3345CA5-897A-AD4D-B792-B71F837BA3EA}" srcOrd="2" destOrd="0" parTransId="{79C37DEE-DC29-CA46-A603-5A141F6B6DCA}" sibTransId="{65F86A44-2E5D-0244-ACC9-18A694778263}"/>
    <dgm:cxn modelId="{3C06319E-08A4-064E-BE33-F91385FEFF85}" type="presOf" srcId="{4511DE0B-027D-F34A-A2B2-0744903D3520}" destId="{BF6523EF-71ED-C340-992E-B02DFDBEB154}" srcOrd="1" destOrd="0" presId="urn:microsoft.com/office/officeart/2005/8/layout/process2"/>
    <dgm:cxn modelId="{D54E9E9E-DE2D-7045-9C85-6C19751E7A5E}" srcId="{0CDFDB17-8B5E-0C47-9F4D-E6F16DAC564D}" destId="{63C99172-B7C4-464B-851E-ADA55DCF107F}" srcOrd="1" destOrd="0" parTransId="{2136A830-3F98-4D48-8BBD-509CC0F30647}" sibTransId="{37201D06-954B-8944-ADAF-BDDC2C152E5D}"/>
    <dgm:cxn modelId="{17150FD6-BA68-EA4E-96A7-B345B960BFC0}" type="presOf" srcId="{4511DE0B-027D-F34A-A2B2-0744903D3520}" destId="{88067C01-6D58-844A-8D28-1275FB32F3F5}" srcOrd="0" destOrd="0" presId="urn:microsoft.com/office/officeart/2005/8/layout/process2"/>
    <dgm:cxn modelId="{B4FDB4C8-77BF-2049-B8E2-E75118D1A6E0}" type="presParOf" srcId="{D25D0E3C-337B-4E4C-8FE5-33E9488EFE05}" destId="{8CE962E8-2260-8149-9039-5D81276B8507}" srcOrd="0" destOrd="0" presId="urn:microsoft.com/office/officeart/2005/8/layout/process2"/>
    <dgm:cxn modelId="{A52A593C-D6A9-814C-8CC6-AE66BF97D88D}" type="presParOf" srcId="{D25D0E3C-337B-4E4C-8FE5-33E9488EFE05}" destId="{88067C01-6D58-844A-8D28-1275FB32F3F5}" srcOrd="1" destOrd="0" presId="urn:microsoft.com/office/officeart/2005/8/layout/process2"/>
    <dgm:cxn modelId="{E3560132-9DEB-F043-AC40-9B9402C60E30}" type="presParOf" srcId="{88067C01-6D58-844A-8D28-1275FB32F3F5}" destId="{BF6523EF-71ED-C340-992E-B02DFDBEB154}" srcOrd="0" destOrd="0" presId="urn:microsoft.com/office/officeart/2005/8/layout/process2"/>
    <dgm:cxn modelId="{6B258C89-A7AC-8141-891F-7FD494232827}" type="presParOf" srcId="{D25D0E3C-337B-4E4C-8FE5-33E9488EFE05}" destId="{216E2DB3-6624-BD4F-9F5F-8A72D6541B0D}" srcOrd="2" destOrd="0" presId="urn:microsoft.com/office/officeart/2005/8/layout/process2"/>
    <dgm:cxn modelId="{46FA991B-C85D-124B-BAC2-E32943D588ED}" type="presParOf" srcId="{D25D0E3C-337B-4E4C-8FE5-33E9488EFE05}" destId="{90793184-AE42-1B4E-B6D9-54814BB38F3A}" srcOrd="3" destOrd="0" presId="urn:microsoft.com/office/officeart/2005/8/layout/process2"/>
    <dgm:cxn modelId="{E74D8D56-88B8-2D44-99A8-9615EB7B1EC4}" type="presParOf" srcId="{90793184-AE42-1B4E-B6D9-54814BB38F3A}" destId="{D6E7C725-B425-5F47-857B-B6A8D3D78E1C}" srcOrd="0" destOrd="0" presId="urn:microsoft.com/office/officeart/2005/8/layout/process2"/>
    <dgm:cxn modelId="{88219D46-3085-7D46-A09A-89F8ADD4F4B5}" type="presParOf" srcId="{D25D0E3C-337B-4E4C-8FE5-33E9488EFE05}" destId="{44B9BAFE-E01C-3D4C-81F1-A8D3FABE7257}"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FC0F637-335C-954E-A38F-21423B4BE5F9}" type="doc">
      <dgm:prSet loTypeId="urn:microsoft.com/office/officeart/2008/layout/LinedList" loCatId="" qsTypeId="urn:microsoft.com/office/officeart/2005/8/quickstyle/simple4" qsCatId="simple" csTypeId="urn:microsoft.com/office/officeart/2005/8/colors/accent4_4" csCatId="accent4" phldr="1"/>
      <dgm:spPr/>
      <dgm:t>
        <a:bodyPr/>
        <a:lstStyle/>
        <a:p>
          <a:endParaRPr lang="fr-FR"/>
        </a:p>
      </dgm:t>
    </dgm:pt>
    <dgm:pt modelId="{EF2F3ED5-1D7B-8B43-9E40-2F2E1D2A0825}">
      <dgm:prSet phldrT="[Texte]" custT="1"/>
      <dgm:spPr/>
      <dgm:t>
        <a:bodyPr/>
        <a:lstStyle/>
        <a:p>
          <a:pPr algn="l"/>
          <a:endParaRPr lang="fr-FR" sz="1700" dirty="0" smtClean="0"/>
        </a:p>
        <a:p>
          <a:pPr algn="l"/>
          <a:endParaRPr lang="fr-FR" sz="1700" dirty="0" smtClean="0"/>
        </a:p>
        <a:p>
          <a:pPr algn="l"/>
          <a:endParaRPr lang="fr-FR" sz="1700" dirty="0" smtClean="0"/>
        </a:p>
        <a:p>
          <a:pPr algn="l"/>
          <a:endParaRPr lang="fr-FR" sz="1700" dirty="0" smtClean="0"/>
        </a:p>
        <a:p>
          <a:pPr algn="l"/>
          <a:r>
            <a:rPr lang="fr-FR" sz="2400" dirty="0" smtClean="0"/>
            <a:t>Les 5 orientations accompagnées à l’issue </a:t>
          </a:r>
          <a:r>
            <a:rPr lang="fr-FR" sz="2400" dirty="0" smtClean="0"/>
            <a:t>de chacune des étapes.</a:t>
          </a:r>
          <a:endParaRPr lang="fr-FR" sz="2400" dirty="0"/>
        </a:p>
      </dgm:t>
    </dgm:pt>
    <dgm:pt modelId="{7C1DBA6F-5289-DD42-98D4-E0ABEC668965}" type="parTrans" cxnId="{3AA97FB7-D650-2E44-8C30-2F84741285CD}">
      <dgm:prSet/>
      <dgm:spPr/>
      <dgm:t>
        <a:bodyPr/>
        <a:lstStyle/>
        <a:p>
          <a:pPr algn="l"/>
          <a:endParaRPr lang="fr-FR"/>
        </a:p>
      </dgm:t>
    </dgm:pt>
    <dgm:pt modelId="{51426F28-8BF4-EF48-B302-1F223E2F1661}" type="sibTrans" cxnId="{3AA97FB7-D650-2E44-8C30-2F84741285CD}">
      <dgm:prSet/>
      <dgm:spPr/>
      <dgm:t>
        <a:bodyPr/>
        <a:lstStyle/>
        <a:p>
          <a:pPr algn="l"/>
          <a:endParaRPr lang="fr-FR"/>
        </a:p>
      </dgm:t>
    </dgm:pt>
    <dgm:pt modelId="{7D7E48F5-9132-9841-A904-BB132BA23CEB}">
      <dgm:prSet phldrT="[Texte]"/>
      <dgm:spPr/>
      <dgm:t>
        <a:bodyPr/>
        <a:lstStyle/>
        <a:p>
          <a:pPr algn="l"/>
          <a:r>
            <a:rPr lang="fr-FR" dirty="0" smtClean="0"/>
            <a:t>J’abandonne mon projet, je me réoriente dans un autre domaine</a:t>
          </a:r>
          <a:endParaRPr lang="fr-FR" dirty="0"/>
        </a:p>
      </dgm:t>
    </dgm:pt>
    <dgm:pt modelId="{7371BD32-C900-754D-A1E6-402FBC2396A1}" type="parTrans" cxnId="{FA978CF5-05EC-1F4B-AAF2-2E4990C9EAE0}">
      <dgm:prSet/>
      <dgm:spPr/>
      <dgm:t>
        <a:bodyPr/>
        <a:lstStyle/>
        <a:p>
          <a:pPr algn="l"/>
          <a:endParaRPr lang="fr-FR"/>
        </a:p>
      </dgm:t>
    </dgm:pt>
    <dgm:pt modelId="{3F264E37-2C9C-E248-9893-CCACB5BEB616}" type="sibTrans" cxnId="{FA978CF5-05EC-1F4B-AAF2-2E4990C9EAE0}">
      <dgm:prSet/>
      <dgm:spPr/>
      <dgm:t>
        <a:bodyPr/>
        <a:lstStyle/>
        <a:p>
          <a:pPr algn="l"/>
          <a:endParaRPr lang="fr-FR"/>
        </a:p>
      </dgm:t>
    </dgm:pt>
    <dgm:pt modelId="{3C8B7B75-931F-434D-A49B-F8639236D4B1}">
      <dgm:prSet phldrT="[Texte]"/>
      <dgm:spPr/>
      <dgm:t>
        <a:bodyPr/>
        <a:lstStyle/>
        <a:p>
          <a:pPr algn="l"/>
          <a:r>
            <a:rPr lang="fr-FR" dirty="0" smtClean="0"/>
            <a:t>Je teste mon projet</a:t>
          </a:r>
          <a:endParaRPr lang="fr-FR" dirty="0"/>
        </a:p>
      </dgm:t>
    </dgm:pt>
    <dgm:pt modelId="{A80FFAFA-3ECB-0D4F-B6C8-6BA8D66B5255}" type="parTrans" cxnId="{C32EFC03-8C1E-2040-98A2-F54E581457DB}">
      <dgm:prSet/>
      <dgm:spPr/>
      <dgm:t>
        <a:bodyPr/>
        <a:lstStyle/>
        <a:p>
          <a:pPr algn="l"/>
          <a:endParaRPr lang="fr-FR"/>
        </a:p>
      </dgm:t>
    </dgm:pt>
    <dgm:pt modelId="{EBAAB7E5-F19D-4E4E-8F6E-9BCF82BD3EA8}" type="sibTrans" cxnId="{C32EFC03-8C1E-2040-98A2-F54E581457DB}">
      <dgm:prSet/>
      <dgm:spPr/>
      <dgm:t>
        <a:bodyPr/>
        <a:lstStyle/>
        <a:p>
          <a:pPr algn="l"/>
          <a:endParaRPr lang="fr-FR"/>
        </a:p>
      </dgm:t>
    </dgm:pt>
    <dgm:pt modelId="{18CF9C8C-F94A-D34D-8B8F-9457A0184F2B}">
      <dgm:prSet phldrT="[Texte]"/>
      <dgm:spPr/>
      <dgm:t>
        <a:bodyPr/>
        <a:lstStyle/>
        <a:p>
          <a:pPr algn="l"/>
          <a:r>
            <a:rPr lang="fr-FR" dirty="0" smtClean="0"/>
            <a:t>Stage de reprise d’exploitation agricole</a:t>
          </a:r>
          <a:endParaRPr lang="fr-FR" dirty="0"/>
        </a:p>
      </dgm:t>
    </dgm:pt>
    <dgm:pt modelId="{D0A879A8-B4B9-4B4A-BEC5-164A490C2EC8}" type="parTrans" cxnId="{571200A1-1666-C04C-A3CF-777525A329C8}">
      <dgm:prSet/>
      <dgm:spPr/>
      <dgm:t>
        <a:bodyPr/>
        <a:lstStyle/>
        <a:p>
          <a:pPr algn="l"/>
          <a:endParaRPr lang="fr-FR"/>
        </a:p>
      </dgm:t>
    </dgm:pt>
    <dgm:pt modelId="{BE60EB51-72B1-CE48-A39E-B14B3CFF5B92}" type="sibTrans" cxnId="{571200A1-1666-C04C-A3CF-777525A329C8}">
      <dgm:prSet/>
      <dgm:spPr/>
      <dgm:t>
        <a:bodyPr/>
        <a:lstStyle/>
        <a:p>
          <a:pPr algn="l"/>
          <a:endParaRPr lang="fr-FR"/>
        </a:p>
      </dgm:t>
    </dgm:pt>
    <dgm:pt modelId="{5AD44E58-3669-DB40-A2C7-E5E37800D01B}">
      <dgm:prSet/>
      <dgm:spPr/>
      <dgm:t>
        <a:bodyPr/>
        <a:lstStyle/>
        <a:p>
          <a:pPr algn="l"/>
          <a:r>
            <a:rPr lang="fr-FR" dirty="0" smtClean="0"/>
            <a:t>Je m’installe</a:t>
          </a:r>
          <a:endParaRPr lang="fr-FR" dirty="0"/>
        </a:p>
      </dgm:t>
    </dgm:pt>
    <dgm:pt modelId="{2FC372CD-165D-4640-AAFB-DEDE892B9EE9}" type="parTrans" cxnId="{8394E937-0F2F-4549-BC8D-19C4DAAE3AD1}">
      <dgm:prSet/>
      <dgm:spPr/>
      <dgm:t>
        <a:bodyPr/>
        <a:lstStyle/>
        <a:p>
          <a:pPr algn="l"/>
          <a:endParaRPr lang="fr-FR"/>
        </a:p>
      </dgm:t>
    </dgm:pt>
    <dgm:pt modelId="{4FAC5E40-8185-A04C-B35E-BCE780D360DB}" type="sibTrans" cxnId="{8394E937-0F2F-4549-BC8D-19C4DAAE3AD1}">
      <dgm:prSet/>
      <dgm:spPr/>
      <dgm:t>
        <a:bodyPr/>
        <a:lstStyle/>
        <a:p>
          <a:pPr algn="l"/>
          <a:endParaRPr lang="fr-FR"/>
        </a:p>
      </dgm:t>
    </dgm:pt>
    <dgm:pt modelId="{7D86BB27-E833-C245-8045-E708A40A43BC}">
      <dgm:prSet phldrT="[Texte]"/>
      <dgm:spPr/>
      <dgm:t>
        <a:bodyPr/>
        <a:lstStyle/>
        <a:p>
          <a:pPr algn="l"/>
          <a:r>
            <a:rPr lang="fr-FR" dirty="0" smtClean="0"/>
            <a:t>Je me forme pour approfondir mon projet</a:t>
          </a:r>
          <a:endParaRPr lang="fr-FR" dirty="0"/>
        </a:p>
      </dgm:t>
    </dgm:pt>
    <dgm:pt modelId="{277E5CE1-216C-E343-B222-8D8869D805DF}" type="parTrans" cxnId="{29B2FEBC-3F5A-F94F-AFF2-2E3FA0C96E6E}">
      <dgm:prSet/>
      <dgm:spPr/>
      <dgm:t>
        <a:bodyPr/>
        <a:lstStyle/>
        <a:p>
          <a:pPr algn="l"/>
          <a:endParaRPr lang="fr-FR"/>
        </a:p>
      </dgm:t>
    </dgm:pt>
    <dgm:pt modelId="{25136557-D349-F643-AB18-8B50E1BD12A0}" type="sibTrans" cxnId="{29B2FEBC-3F5A-F94F-AFF2-2E3FA0C96E6E}">
      <dgm:prSet/>
      <dgm:spPr/>
      <dgm:t>
        <a:bodyPr/>
        <a:lstStyle/>
        <a:p>
          <a:pPr algn="l"/>
          <a:endParaRPr lang="fr-FR"/>
        </a:p>
      </dgm:t>
    </dgm:pt>
    <dgm:pt modelId="{1FF2A42C-FCF2-0F45-BD4D-ED7BD5611803}" type="pres">
      <dgm:prSet presAssocID="{EFC0F637-335C-954E-A38F-21423B4BE5F9}" presName="vert0" presStyleCnt="0">
        <dgm:presLayoutVars>
          <dgm:dir/>
          <dgm:animOne val="branch"/>
          <dgm:animLvl val="lvl"/>
        </dgm:presLayoutVars>
      </dgm:prSet>
      <dgm:spPr/>
      <dgm:t>
        <a:bodyPr/>
        <a:lstStyle/>
        <a:p>
          <a:endParaRPr lang="fr-FR"/>
        </a:p>
      </dgm:t>
    </dgm:pt>
    <dgm:pt modelId="{412178D3-42C3-A442-A7B6-47A59852AACB}" type="pres">
      <dgm:prSet presAssocID="{EF2F3ED5-1D7B-8B43-9E40-2F2E1D2A0825}" presName="thickLine" presStyleLbl="alignNode1" presStyleIdx="0" presStyleCnt="1"/>
      <dgm:spPr/>
    </dgm:pt>
    <dgm:pt modelId="{159098B5-8CA7-264F-993F-7F5DBB99B08F}" type="pres">
      <dgm:prSet presAssocID="{EF2F3ED5-1D7B-8B43-9E40-2F2E1D2A0825}" presName="horz1" presStyleCnt="0"/>
      <dgm:spPr/>
    </dgm:pt>
    <dgm:pt modelId="{28F68BFB-CBA9-8E4C-952B-CA255932027D}" type="pres">
      <dgm:prSet presAssocID="{EF2F3ED5-1D7B-8B43-9E40-2F2E1D2A0825}" presName="tx1" presStyleLbl="revTx" presStyleIdx="0" presStyleCnt="6" custScaleX="298095"/>
      <dgm:spPr/>
      <dgm:t>
        <a:bodyPr/>
        <a:lstStyle/>
        <a:p>
          <a:endParaRPr lang="fr-FR"/>
        </a:p>
      </dgm:t>
    </dgm:pt>
    <dgm:pt modelId="{F4D56BCE-9168-8A4D-AAFC-1043C87A1BB2}" type="pres">
      <dgm:prSet presAssocID="{EF2F3ED5-1D7B-8B43-9E40-2F2E1D2A0825}" presName="vert1" presStyleCnt="0"/>
      <dgm:spPr/>
    </dgm:pt>
    <dgm:pt modelId="{010FC395-4C57-DB46-9F01-540F697E83D4}" type="pres">
      <dgm:prSet presAssocID="{3C8B7B75-931F-434D-A49B-F8639236D4B1}" presName="vertSpace2a" presStyleCnt="0"/>
      <dgm:spPr/>
    </dgm:pt>
    <dgm:pt modelId="{EEA70A18-7D94-4C4D-BA01-0B31269C6C84}" type="pres">
      <dgm:prSet presAssocID="{3C8B7B75-931F-434D-A49B-F8639236D4B1}" presName="horz2" presStyleCnt="0"/>
      <dgm:spPr/>
    </dgm:pt>
    <dgm:pt modelId="{9922DF8C-EC46-8B45-8DE2-0F7D6A889B25}" type="pres">
      <dgm:prSet presAssocID="{3C8B7B75-931F-434D-A49B-F8639236D4B1}" presName="horzSpace2" presStyleCnt="0"/>
      <dgm:spPr/>
    </dgm:pt>
    <dgm:pt modelId="{6AAB02AE-F99A-2D4E-B3B4-788888C9D716}" type="pres">
      <dgm:prSet presAssocID="{3C8B7B75-931F-434D-A49B-F8639236D4B1}" presName="tx2" presStyleLbl="revTx" presStyleIdx="1" presStyleCnt="6"/>
      <dgm:spPr/>
      <dgm:t>
        <a:bodyPr/>
        <a:lstStyle/>
        <a:p>
          <a:endParaRPr lang="fr-FR"/>
        </a:p>
      </dgm:t>
    </dgm:pt>
    <dgm:pt modelId="{DBA2C295-93F1-7249-AE79-844F08FF5BE6}" type="pres">
      <dgm:prSet presAssocID="{3C8B7B75-931F-434D-A49B-F8639236D4B1}" presName="vert2" presStyleCnt="0"/>
      <dgm:spPr/>
    </dgm:pt>
    <dgm:pt modelId="{6FA4FE9E-4ACF-2E47-BF82-2410AF00083F}" type="pres">
      <dgm:prSet presAssocID="{3C8B7B75-931F-434D-A49B-F8639236D4B1}" presName="thinLine2b" presStyleLbl="callout" presStyleIdx="0" presStyleCnt="5"/>
      <dgm:spPr/>
    </dgm:pt>
    <dgm:pt modelId="{31F86628-1AC5-FA4F-A635-9C0C74AF1186}" type="pres">
      <dgm:prSet presAssocID="{3C8B7B75-931F-434D-A49B-F8639236D4B1}" presName="vertSpace2b" presStyleCnt="0"/>
      <dgm:spPr/>
    </dgm:pt>
    <dgm:pt modelId="{B9A622E7-F74B-DA44-B851-1997AA58F2CC}" type="pres">
      <dgm:prSet presAssocID="{18CF9C8C-F94A-D34D-8B8F-9457A0184F2B}" presName="horz2" presStyleCnt="0"/>
      <dgm:spPr/>
    </dgm:pt>
    <dgm:pt modelId="{C5021FD3-FB30-2A4F-AD9F-140C50BE5D03}" type="pres">
      <dgm:prSet presAssocID="{18CF9C8C-F94A-D34D-8B8F-9457A0184F2B}" presName="horzSpace2" presStyleCnt="0"/>
      <dgm:spPr/>
    </dgm:pt>
    <dgm:pt modelId="{A703FB1B-AA1C-8F48-9953-8ACC54BEA26C}" type="pres">
      <dgm:prSet presAssocID="{18CF9C8C-F94A-D34D-8B8F-9457A0184F2B}" presName="tx2" presStyleLbl="revTx" presStyleIdx="2" presStyleCnt="6"/>
      <dgm:spPr/>
      <dgm:t>
        <a:bodyPr/>
        <a:lstStyle/>
        <a:p>
          <a:endParaRPr lang="fr-FR"/>
        </a:p>
      </dgm:t>
    </dgm:pt>
    <dgm:pt modelId="{839B514C-9190-E04D-BBE4-5F3A4D754807}" type="pres">
      <dgm:prSet presAssocID="{18CF9C8C-F94A-D34D-8B8F-9457A0184F2B}" presName="vert2" presStyleCnt="0"/>
      <dgm:spPr/>
    </dgm:pt>
    <dgm:pt modelId="{2B27A37A-5D17-D54F-9EF1-3E64E3FE61B8}" type="pres">
      <dgm:prSet presAssocID="{18CF9C8C-F94A-D34D-8B8F-9457A0184F2B}" presName="thinLine2b" presStyleLbl="callout" presStyleIdx="1" presStyleCnt="5"/>
      <dgm:spPr/>
    </dgm:pt>
    <dgm:pt modelId="{9E74382B-D9D0-684A-A602-2160DC4587B1}" type="pres">
      <dgm:prSet presAssocID="{18CF9C8C-F94A-D34D-8B8F-9457A0184F2B}" presName="vertSpace2b" presStyleCnt="0"/>
      <dgm:spPr/>
    </dgm:pt>
    <dgm:pt modelId="{26D97A4B-9CA6-6748-85F6-B2B2652CA635}" type="pres">
      <dgm:prSet presAssocID="{5AD44E58-3669-DB40-A2C7-E5E37800D01B}" presName="horz2" presStyleCnt="0"/>
      <dgm:spPr/>
    </dgm:pt>
    <dgm:pt modelId="{DC427829-2DAE-B548-8331-74A4CF9B2262}" type="pres">
      <dgm:prSet presAssocID="{5AD44E58-3669-DB40-A2C7-E5E37800D01B}" presName="horzSpace2" presStyleCnt="0"/>
      <dgm:spPr/>
    </dgm:pt>
    <dgm:pt modelId="{48EDF30E-E8A5-4741-B654-66B36F386708}" type="pres">
      <dgm:prSet presAssocID="{5AD44E58-3669-DB40-A2C7-E5E37800D01B}" presName="tx2" presStyleLbl="revTx" presStyleIdx="3" presStyleCnt="6"/>
      <dgm:spPr/>
      <dgm:t>
        <a:bodyPr/>
        <a:lstStyle/>
        <a:p>
          <a:endParaRPr lang="fr-FR"/>
        </a:p>
      </dgm:t>
    </dgm:pt>
    <dgm:pt modelId="{893A536D-AE4A-1E41-A864-8B7D4943CE92}" type="pres">
      <dgm:prSet presAssocID="{5AD44E58-3669-DB40-A2C7-E5E37800D01B}" presName="vert2" presStyleCnt="0"/>
      <dgm:spPr/>
    </dgm:pt>
    <dgm:pt modelId="{A6B6AE5F-6311-AF47-838B-68F34352529B}" type="pres">
      <dgm:prSet presAssocID="{5AD44E58-3669-DB40-A2C7-E5E37800D01B}" presName="thinLine2b" presStyleLbl="callout" presStyleIdx="2" presStyleCnt="5"/>
      <dgm:spPr/>
    </dgm:pt>
    <dgm:pt modelId="{1414DB12-55E7-B348-842A-C928E683CB56}" type="pres">
      <dgm:prSet presAssocID="{5AD44E58-3669-DB40-A2C7-E5E37800D01B}" presName="vertSpace2b" presStyleCnt="0"/>
      <dgm:spPr/>
    </dgm:pt>
    <dgm:pt modelId="{BB6734DF-67CB-A347-A7D7-9D7BDCF5E5AE}" type="pres">
      <dgm:prSet presAssocID="{7D7E48F5-9132-9841-A904-BB132BA23CEB}" presName="horz2" presStyleCnt="0"/>
      <dgm:spPr/>
    </dgm:pt>
    <dgm:pt modelId="{3B1A2295-4404-6146-9CC9-C1FB804FBBE4}" type="pres">
      <dgm:prSet presAssocID="{7D7E48F5-9132-9841-A904-BB132BA23CEB}" presName="horzSpace2" presStyleCnt="0"/>
      <dgm:spPr/>
    </dgm:pt>
    <dgm:pt modelId="{96ADB753-AD4E-C343-9F3C-E82BE75D8A75}" type="pres">
      <dgm:prSet presAssocID="{7D7E48F5-9132-9841-A904-BB132BA23CEB}" presName="tx2" presStyleLbl="revTx" presStyleIdx="4" presStyleCnt="6"/>
      <dgm:spPr/>
      <dgm:t>
        <a:bodyPr/>
        <a:lstStyle/>
        <a:p>
          <a:endParaRPr lang="fr-FR"/>
        </a:p>
      </dgm:t>
    </dgm:pt>
    <dgm:pt modelId="{61869DBA-5F6E-6040-B920-F371956C9956}" type="pres">
      <dgm:prSet presAssocID="{7D7E48F5-9132-9841-A904-BB132BA23CEB}" presName="vert2" presStyleCnt="0"/>
      <dgm:spPr/>
    </dgm:pt>
    <dgm:pt modelId="{AD5D554F-5145-944A-ADE8-AA2F2B78567A}" type="pres">
      <dgm:prSet presAssocID="{7D7E48F5-9132-9841-A904-BB132BA23CEB}" presName="thinLine2b" presStyleLbl="callout" presStyleIdx="3" presStyleCnt="5"/>
      <dgm:spPr/>
    </dgm:pt>
    <dgm:pt modelId="{66B78C96-736B-0C42-A2AD-33994F73EFC6}" type="pres">
      <dgm:prSet presAssocID="{7D7E48F5-9132-9841-A904-BB132BA23CEB}" presName="vertSpace2b" presStyleCnt="0"/>
      <dgm:spPr/>
    </dgm:pt>
    <dgm:pt modelId="{0ED3C38F-65FB-B54D-838F-242DCBD2C936}" type="pres">
      <dgm:prSet presAssocID="{7D86BB27-E833-C245-8045-E708A40A43BC}" presName="horz2" presStyleCnt="0"/>
      <dgm:spPr/>
    </dgm:pt>
    <dgm:pt modelId="{953BC7A3-D92B-4C40-AA69-65EDB718D829}" type="pres">
      <dgm:prSet presAssocID="{7D86BB27-E833-C245-8045-E708A40A43BC}" presName="horzSpace2" presStyleCnt="0"/>
      <dgm:spPr/>
    </dgm:pt>
    <dgm:pt modelId="{B09C0A7C-46BC-E444-9B3A-2EA310F534F1}" type="pres">
      <dgm:prSet presAssocID="{7D86BB27-E833-C245-8045-E708A40A43BC}" presName="tx2" presStyleLbl="revTx" presStyleIdx="5" presStyleCnt="6"/>
      <dgm:spPr/>
      <dgm:t>
        <a:bodyPr/>
        <a:lstStyle/>
        <a:p>
          <a:endParaRPr lang="fr-FR"/>
        </a:p>
      </dgm:t>
    </dgm:pt>
    <dgm:pt modelId="{A1EEC217-75E8-C342-AE1C-DE099E0176AB}" type="pres">
      <dgm:prSet presAssocID="{7D86BB27-E833-C245-8045-E708A40A43BC}" presName="vert2" presStyleCnt="0"/>
      <dgm:spPr/>
    </dgm:pt>
    <dgm:pt modelId="{7A8A5C71-64BB-BB42-ADE8-4A02A01DB7C8}" type="pres">
      <dgm:prSet presAssocID="{7D86BB27-E833-C245-8045-E708A40A43BC}" presName="thinLine2b" presStyleLbl="callout" presStyleIdx="4" presStyleCnt="5"/>
      <dgm:spPr/>
    </dgm:pt>
    <dgm:pt modelId="{9A2FF73D-EE4D-814B-B7CB-783E99388D0F}" type="pres">
      <dgm:prSet presAssocID="{7D86BB27-E833-C245-8045-E708A40A43BC}" presName="vertSpace2b" presStyleCnt="0"/>
      <dgm:spPr/>
    </dgm:pt>
  </dgm:ptLst>
  <dgm:cxnLst>
    <dgm:cxn modelId="{3AA97FB7-D650-2E44-8C30-2F84741285CD}" srcId="{EFC0F637-335C-954E-A38F-21423B4BE5F9}" destId="{EF2F3ED5-1D7B-8B43-9E40-2F2E1D2A0825}" srcOrd="0" destOrd="0" parTransId="{7C1DBA6F-5289-DD42-98D4-E0ABEC668965}" sibTransId="{51426F28-8BF4-EF48-B302-1F223E2F1661}"/>
    <dgm:cxn modelId="{571200A1-1666-C04C-A3CF-777525A329C8}" srcId="{EF2F3ED5-1D7B-8B43-9E40-2F2E1D2A0825}" destId="{18CF9C8C-F94A-D34D-8B8F-9457A0184F2B}" srcOrd="1" destOrd="0" parTransId="{D0A879A8-B4B9-4B4A-BEC5-164A490C2EC8}" sibTransId="{BE60EB51-72B1-CE48-A39E-B14B3CFF5B92}"/>
    <dgm:cxn modelId="{8394E937-0F2F-4549-BC8D-19C4DAAE3AD1}" srcId="{EF2F3ED5-1D7B-8B43-9E40-2F2E1D2A0825}" destId="{5AD44E58-3669-DB40-A2C7-E5E37800D01B}" srcOrd="2" destOrd="0" parTransId="{2FC372CD-165D-4640-AAFB-DEDE892B9EE9}" sibTransId="{4FAC5E40-8185-A04C-B35E-BCE780D360DB}"/>
    <dgm:cxn modelId="{6E81C077-2545-DE45-9114-6419A3C18374}" type="presOf" srcId="{EF2F3ED5-1D7B-8B43-9E40-2F2E1D2A0825}" destId="{28F68BFB-CBA9-8E4C-952B-CA255932027D}" srcOrd="0" destOrd="0" presId="urn:microsoft.com/office/officeart/2008/layout/LinedList"/>
    <dgm:cxn modelId="{4F353372-EE84-B44D-AB77-89206D8A14ED}" type="presOf" srcId="{7D86BB27-E833-C245-8045-E708A40A43BC}" destId="{B09C0A7C-46BC-E444-9B3A-2EA310F534F1}" srcOrd="0" destOrd="0" presId="urn:microsoft.com/office/officeart/2008/layout/LinedList"/>
    <dgm:cxn modelId="{AD29C9B6-E374-5740-AA24-C73E7F667E84}" type="presOf" srcId="{EFC0F637-335C-954E-A38F-21423B4BE5F9}" destId="{1FF2A42C-FCF2-0F45-BD4D-ED7BD5611803}" srcOrd="0" destOrd="0" presId="urn:microsoft.com/office/officeart/2008/layout/LinedList"/>
    <dgm:cxn modelId="{B42790F9-2F97-EB44-82DA-98CBBF84C208}" type="presOf" srcId="{5AD44E58-3669-DB40-A2C7-E5E37800D01B}" destId="{48EDF30E-E8A5-4741-B654-66B36F386708}" srcOrd="0" destOrd="0" presId="urn:microsoft.com/office/officeart/2008/layout/LinedList"/>
    <dgm:cxn modelId="{E4906618-D61F-D14D-ACF4-E454568E6D2E}" type="presOf" srcId="{7D7E48F5-9132-9841-A904-BB132BA23CEB}" destId="{96ADB753-AD4E-C343-9F3C-E82BE75D8A75}" srcOrd="0" destOrd="0" presId="urn:microsoft.com/office/officeart/2008/layout/LinedList"/>
    <dgm:cxn modelId="{29B2FEBC-3F5A-F94F-AFF2-2E3FA0C96E6E}" srcId="{EF2F3ED5-1D7B-8B43-9E40-2F2E1D2A0825}" destId="{7D86BB27-E833-C245-8045-E708A40A43BC}" srcOrd="4" destOrd="0" parTransId="{277E5CE1-216C-E343-B222-8D8869D805DF}" sibTransId="{25136557-D349-F643-AB18-8B50E1BD12A0}"/>
    <dgm:cxn modelId="{CA9A0BFE-F10B-BA43-8EDB-27CDDD59D0AC}" type="presOf" srcId="{18CF9C8C-F94A-D34D-8B8F-9457A0184F2B}" destId="{A703FB1B-AA1C-8F48-9953-8ACC54BEA26C}" srcOrd="0" destOrd="0" presId="urn:microsoft.com/office/officeart/2008/layout/LinedList"/>
    <dgm:cxn modelId="{FA978CF5-05EC-1F4B-AAF2-2E4990C9EAE0}" srcId="{EF2F3ED5-1D7B-8B43-9E40-2F2E1D2A0825}" destId="{7D7E48F5-9132-9841-A904-BB132BA23CEB}" srcOrd="3" destOrd="0" parTransId="{7371BD32-C900-754D-A1E6-402FBC2396A1}" sibTransId="{3F264E37-2C9C-E248-9893-CCACB5BEB616}"/>
    <dgm:cxn modelId="{987924C6-FA47-6740-B084-590C2D430708}" type="presOf" srcId="{3C8B7B75-931F-434D-A49B-F8639236D4B1}" destId="{6AAB02AE-F99A-2D4E-B3B4-788888C9D716}" srcOrd="0" destOrd="0" presId="urn:microsoft.com/office/officeart/2008/layout/LinedList"/>
    <dgm:cxn modelId="{C32EFC03-8C1E-2040-98A2-F54E581457DB}" srcId="{EF2F3ED5-1D7B-8B43-9E40-2F2E1D2A0825}" destId="{3C8B7B75-931F-434D-A49B-F8639236D4B1}" srcOrd="0" destOrd="0" parTransId="{A80FFAFA-3ECB-0D4F-B6C8-6BA8D66B5255}" sibTransId="{EBAAB7E5-F19D-4E4E-8F6E-9BCF82BD3EA8}"/>
    <dgm:cxn modelId="{64A15681-9AC3-7A48-A3D5-24298F339973}" type="presParOf" srcId="{1FF2A42C-FCF2-0F45-BD4D-ED7BD5611803}" destId="{412178D3-42C3-A442-A7B6-47A59852AACB}" srcOrd="0" destOrd="0" presId="urn:microsoft.com/office/officeart/2008/layout/LinedList"/>
    <dgm:cxn modelId="{31048E88-A1E7-2348-B0A8-85047D30DA75}" type="presParOf" srcId="{1FF2A42C-FCF2-0F45-BD4D-ED7BD5611803}" destId="{159098B5-8CA7-264F-993F-7F5DBB99B08F}" srcOrd="1" destOrd="0" presId="urn:microsoft.com/office/officeart/2008/layout/LinedList"/>
    <dgm:cxn modelId="{FF784FAD-3146-7940-A53B-705224B722D8}" type="presParOf" srcId="{159098B5-8CA7-264F-993F-7F5DBB99B08F}" destId="{28F68BFB-CBA9-8E4C-952B-CA255932027D}" srcOrd="0" destOrd="0" presId="urn:microsoft.com/office/officeart/2008/layout/LinedList"/>
    <dgm:cxn modelId="{097B702F-A8D7-8E4D-A3A5-0709C8946F71}" type="presParOf" srcId="{159098B5-8CA7-264F-993F-7F5DBB99B08F}" destId="{F4D56BCE-9168-8A4D-AAFC-1043C87A1BB2}" srcOrd="1" destOrd="0" presId="urn:microsoft.com/office/officeart/2008/layout/LinedList"/>
    <dgm:cxn modelId="{C0BA7BB1-C493-1F45-936D-711B56C808D3}" type="presParOf" srcId="{F4D56BCE-9168-8A4D-AAFC-1043C87A1BB2}" destId="{010FC395-4C57-DB46-9F01-540F697E83D4}" srcOrd="0" destOrd="0" presId="urn:microsoft.com/office/officeart/2008/layout/LinedList"/>
    <dgm:cxn modelId="{2B2AE289-18A1-A043-A058-AE8BD0DBBBEB}" type="presParOf" srcId="{F4D56BCE-9168-8A4D-AAFC-1043C87A1BB2}" destId="{EEA70A18-7D94-4C4D-BA01-0B31269C6C84}" srcOrd="1" destOrd="0" presId="urn:microsoft.com/office/officeart/2008/layout/LinedList"/>
    <dgm:cxn modelId="{8C4EA668-9A73-1045-BC2C-4F3D5A5995DE}" type="presParOf" srcId="{EEA70A18-7D94-4C4D-BA01-0B31269C6C84}" destId="{9922DF8C-EC46-8B45-8DE2-0F7D6A889B25}" srcOrd="0" destOrd="0" presId="urn:microsoft.com/office/officeart/2008/layout/LinedList"/>
    <dgm:cxn modelId="{9BA8D8D0-5266-A943-87F4-8FD3F6E726CC}" type="presParOf" srcId="{EEA70A18-7D94-4C4D-BA01-0B31269C6C84}" destId="{6AAB02AE-F99A-2D4E-B3B4-788888C9D716}" srcOrd="1" destOrd="0" presId="urn:microsoft.com/office/officeart/2008/layout/LinedList"/>
    <dgm:cxn modelId="{EC162080-38E6-3D44-A391-4AE76BFF7C58}" type="presParOf" srcId="{EEA70A18-7D94-4C4D-BA01-0B31269C6C84}" destId="{DBA2C295-93F1-7249-AE79-844F08FF5BE6}" srcOrd="2" destOrd="0" presId="urn:microsoft.com/office/officeart/2008/layout/LinedList"/>
    <dgm:cxn modelId="{EB889430-8F3E-7F47-B3D4-DC83A0FD7042}" type="presParOf" srcId="{F4D56BCE-9168-8A4D-AAFC-1043C87A1BB2}" destId="{6FA4FE9E-4ACF-2E47-BF82-2410AF00083F}" srcOrd="2" destOrd="0" presId="urn:microsoft.com/office/officeart/2008/layout/LinedList"/>
    <dgm:cxn modelId="{933418BA-F002-F64A-B2DC-3D586889562D}" type="presParOf" srcId="{F4D56BCE-9168-8A4D-AAFC-1043C87A1BB2}" destId="{31F86628-1AC5-FA4F-A635-9C0C74AF1186}" srcOrd="3" destOrd="0" presId="urn:microsoft.com/office/officeart/2008/layout/LinedList"/>
    <dgm:cxn modelId="{751D0D74-F0DC-A64F-ADCD-91852138FE37}" type="presParOf" srcId="{F4D56BCE-9168-8A4D-AAFC-1043C87A1BB2}" destId="{B9A622E7-F74B-DA44-B851-1997AA58F2CC}" srcOrd="4" destOrd="0" presId="urn:microsoft.com/office/officeart/2008/layout/LinedList"/>
    <dgm:cxn modelId="{4BFAAECE-DB0A-154B-BBC6-4D3193BA4286}" type="presParOf" srcId="{B9A622E7-F74B-DA44-B851-1997AA58F2CC}" destId="{C5021FD3-FB30-2A4F-AD9F-140C50BE5D03}" srcOrd="0" destOrd="0" presId="urn:microsoft.com/office/officeart/2008/layout/LinedList"/>
    <dgm:cxn modelId="{5EDA2A2C-637E-D64F-A159-2A3E70991446}" type="presParOf" srcId="{B9A622E7-F74B-DA44-B851-1997AA58F2CC}" destId="{A703FB1B-AA1C-8F48-9953-8ACC54BEA26C}" srcOrd="1" destOrd="0" presId="urn:microsoft.com/office/officeart/2008/layout/LinedList"/>
    <dgm:cxn modelId="{9519ECE2-E47C-1B43-8B39-8C6354D0D50B}" type="presParOf" srcId="{B9A622E7-F74B-DA44-B851-1997AA58F2CC}" destId="{839B514C-9190-E04D-BBE4-5F3A4D754807}" srcOrd="2" destOrd="0" presId="urn:microsoft.com/office/officeart/2008/layout/LinedList"/>
    <dgm:cxn modelId="{263453B2-340D-9244-AADE-7589431864F2}" type="presParOf" srcId="{F4D56BCE-9168-8A4D-AAFC-1043C87A1BB2}" destId="{2B27A37A-5D17-D54F-9EF1-3E64E3FE61B8}" srcOrd="5" destOrd="0" presId="urn:microsoft.com/office/officeart/2008/layout/LinedList"/>
    <dgm:cxn modelId="{A2B1927A-694C-094A-849D-53A3BED02B64}" type="presParOf" srcId="{F4D56BCE-9168-8A4D-AAFC-1043C87A1BB2}" destId="{9E74382B-D9D0-684A-A602-2160DC4587B1}" srcOrd="6" destOrd="0" presId="urn:microsoft.com/office/officeart/2008/layout/LinedList"/>
    <dgm:cxn modelId="{F1F09729-BA9B-5247-B681-7F977CA132C5}" type="presParOf" srcId="{F4D56BCE-9168-8A4D-AAFC-1043C87A1BB2}" destId="{26D97A4B-9CA6-6748-85F6-B2B2652CA635}" srcOrd="7" destOrd="0" presId="urn:microsoft.com/office/officeart/2008/layout/LinedList"/>
    <dgm:cxn modelId="{F0BC9F51-940B-F441-BB37-E1C27BAA5638}" type="presParOf" srcId="{26D97A4B-9CA6-6748-85F6-B2B2652CA635}" destId="{DC427829-2DAE-B548-8331-74A4CF9B2262}" srcOrd="0" destOrd="0" presId="urn:microsoft.com/office/officeart/2008/layout/LinedList"/>
    <dgm:cxn modelId="{EC9BEB7C-2754-6C42-8862-F3E231361E04}" type="presParOf" srcId="{26D97A4B-9CA6-6748-85F6-B2B2652CA635}" destId="{48EDF30E-E8A5-4741-B654-66B36F386708}" srcOrd="1" destOrd="0" presId="urn:microsoft.com/office/officeart/2008/layout/LinedList"/>
    <dgm:cxn modelId="{3A957C68-85A5-B141-ACBD-69DC07361D12}" type="presParOf" srcId="{26D97A4B-9CA6-6748-85F6-B2B2652CA635}" destId="{893A536D-AE4A-1E41-A864-8B7D4943CE92}" srcOrd="2" destOrd="0" presId="urn:microsoft.com/office/officeart/2008/layout/LinedList"/>
    <dgm:cxn modelId="{96EB6957-B209-C14B-82B0-6A8ED80DC0EE}" type="presParOf" srcId="{F4D56BCE-9168-8A4D-AAFC-1043C87A1BB2}" destId="{A6B6AE5F-6311-AF47-838B-68F34352529B}" srcOrd="8" destOrd="0" presId="urn:microsoft.com/office/officeart/2008/layout/LinedList"/>
    <dgm:cxn modelId="{CCD5F7CB-0CA5-5F4A-9CFE-CC10C5E3FE3A}" type="presParOf" srcId="{F4D56BCE-9168-8A4D-AAFC-1043C87A1BB2}" destId="{1414DB12-55E7-B348-842A-C928E683CB56}" srcOrd="9" destOrd="0" presId="urn:microsoft.com/office/officeart/2008/layout/LinedList"/>
    <dgm:cxn modelId="{8FE6CE8A-A44E-C64A-8EA4-859A3C03D67E}" type="presParOf" srcId="{F4D56BCE-9168-8A4D-AAFC-1043C87A1BB2}" destId="{BB6734DF-67CB-A347-A7D7-9D7BDCF5E5AE}" srcOrd="10" destOrd="0" presId="urn:microsoft.com/office/officeart/2008/layout/LinedList"/>
    <dgm:cxn modelId="{E0EF5E5A-C13B-0748-843F-CDF0BF395F72}" type="presParOf" srcId="{BB6734DF-67CB-A347-A7D7-9D7BDCF5E5AE}" destId="{3B1A2295-4404-6146-9CC9-C1FB804FBBE4}" srcOrd="0" destOrd="0" presId="urn:microsoft.com/office/officeart/2008/layout/LinedList"/>
    <dgm:cxn modelId="{DEC3F11E-7DA2-DD40-9DFD-3ABBBAF2AFB0}" type="presParOf" srcId="{BB6734DF-67CB-A347-A7D7-9D7BDCF5E5AE}" destId="{96ADB753-AD4E-C343-9F3C-E82BE75D8A75}" srcOrd="1" destOrd="0" presId="urn:microsoft.com/office/officeart/2008/layout/LinedList"/>
    <dgm:cxn modelId="{9CF66791-AE9D-634C-80E1-AEAAF633A068}" type="presParOf" srcId="{BB6734DF-67CB-A347-A7D7-9D7BDCF5E5AE}" destId="{61869DBA-5F6E-6040-B920-F371956C9956}" srcOrd="2" destOrd="0" presId="urn:microsoft.com/office/officeart/2008/layout/LinedList"/>
    <dgm:cxn modelId="{BD6CED9A-30B2-FA4B-9544-BF93751915C0}" type="presParOf" srcId="{F4D56BCE-9168-8A4D-AAFC-1043C87A1BB2}" destId="{AD5D554F-5145-944A-ADE8-AA2F2B78567A}" srcOrd="11" destOrd="0" presId="urn:microsoft.com/office/officeart/2008/layout/LinedList"/>
    <dgm:cxn modelId="{3A57E380-50FB-D445-A1EF-EA0572D7679B}" type="presParOf" srcId="{F4D56BCE-9168-8A4D-AAFC-1043C87A1BB2}" destId="{66B78C96-736B-0C42-A2AD-33994F73EFC6}" srcOrd="12" destOrd="0" presId="urn:microsoft.com/office/officeart/2008/layout/LinedList"/>
    <dgm:cxn modelId="{56110A80-8647-A849-A491-F9BF6C70A5F7}" type="presParOf" srcId="{F4D56BCE-9168-8A4D-AAFC-1043C87A1BB2}" destId="{0ED3C38F-65FB-B54D-838F-242DCBD2C936}" srcOrd="13" destOrd="0" presId="urn:microsoft.com/office/officeart/2008/layout/LinedList"/>
    <dgm:cxn modelId="{B25B087D-033C-E24A-B2CD-61236A736115}" type="presParOf" srcId="{0ED3C38F-65FB-B54D-838F-242DCBD2C936}" destId="{953BC7A3-D92B-4C40-AA69-65EDB718D829}" srcOrd="0" destOrd="0" presId="urn:microsoft.com/office/officeart/2008/layout/LinedList"/>
    <dgm:cxn modelId="{88B499E1-0031-8F40-8DDA-AED92053AA56}" type="presParOf" srcId="{0ED3C38F-65FB-B54D-838F-242DCBD2C936}" destId="{B09C0A7C-46BC-E444-9B3A-2EA310F534F1}" srcOrd="1" destOrd="0" presId="urn:microsoft.com/office/officeart/2008/layout/LinedList"/>
    <dgm:cxn modelId="{71D79B17-2873-1942-8C3B-21E325F46A45}" type="presParOf" srcId="{0ED3C38F-65FB-B54D-838F-242DCBD2C936}" destId="{A1EEC217-75E8-C342-AE1C-DE099E0176AB}" srcOrd="2" destOrd="0" presId="urn:microsoft.com/office/officeart/2008/layout/LinedList"/>
    <dgm:cxn modelId="{1FBFD63F-5964-0445-BCEB-09A12806C095}" type="presParOf" srcId="{F4D56BCE-9168-8A4D-AAFC-1043C87A1BB2}" destId="{7A8A5C71-64BB-BB42-ADE8-4A02A01DB7C8}" srcOrd="14" destOrd="0" presId="urn:microsoft.com/office/officeart/2008/layout/LinedList"/>
    <dgm:cxn modelId="{F01D2B4C-6783-3149-932B-B60ED03855A0}" type="presParOf" srcId="{F4D56BCE-9168-8A4D-AAFC-1043C87A1BB2}" destId="{9A2FF73D-EE4D-814B-B7CB-783E99388D0F}" srcOrd="15"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E962E8-2260-8149-9039-5D81276B8507}">
      <dsp:nvSpPr>
        <dsp:cNvPr id="0" name=""/>
        <dsp:cNvSpPr/>
      </dsp:nvSpPr>
      <dsp:spPr>
        <a:xfrm>
          <a:off x="0" y="0"/>
          <a:ext cx="2139764" cy="998140"/>
        </a:xfrm>
        <a:prstGeom prst="roundRect">
          <a:avLst>
            <a:gd name="adj" fmla="val 10000"/>
          </a:avLst>
        </a:prstGeom>
        <a:gradFill rotWithShape="0">
          <a:gsLst>
            <a:gs pos="0">
              <a:schemeClr val="accent1">
                <a:hueOff val="0"/>
                <a:satOff val="0"/>
                <a:lumOff val="0"/>
                <a:alphaOff val="0"/>
                <a:tint val="95000"/>
                <a:shade val="70000"/>
                <a:satMod val="150000"/>
              </a:schemeClr>
            </a:gs>
            <a:gs pos="100000">
              <a:schemeClr val="accent1">
                <a:hueOff val="0"/>
                <a:satOff val="0"/>
                <a:lumOff val="0"/>
                <a:alphaOff val="0"/>
                <a:tint val="100000"/>
                <a:shade val="100000"/>
                <a:satMod val="150000"/>
              </a:schemeClr>
            </a:gs>
          </a:gsLst>
          <a:lin ang="16200000" scaled="0"/>
        </a:gradFill>
        <a:ln>
          <a:noFill/>
        </a:ln>
        <a:effectLst>
          <a:outerShdw blurRad="38100" dist="25400" dir="6600000" sx="101000" sy="101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smtClean="0"/>
            <a:t>Le sas de formation</a:t>
          </a:r>
          <a:endParaRPr lang="fr-FR" sz="1800" kern="1200" dirty="0"/>
        </a:p>
      </dsp:txBody>
      <dsp:txXfrm>
        <a:off x="29235" y="29235"/>
        <a:ext cx="2081294" cy="939670"/>
      </dsp:txXfrm>
    </dsp:sp>
    <dsp:sp modelId="{88067C01-6D58-844A-8D28-1275FB32F3F5}">
      <dsp:nvSpPr>
        <dsp:cNvPr id="0" name=""/>
        <dsp:cNvSpPr/>
      </dsp:nvSpPr>
      <dsp:spPr>
        <a:xfrm rot="5400000">
          <a:off x="882730" y="1023094"/>
          <a:ext cx="374302" cy="449163"/>
        </a:xfrm>
        <a:prstGeom prst="rightArrow">
          <a:avLst>
            <a:gd name="adj1" fmla="val 60000"/>
            <a:gd name="adj2" fmla="val 50000"/>
          </a:avLst>
        </a:prstGeom>
        <a:gradFill rotWithShape="0">
          <a:gsLst>
            <a:gs pos="0">
              <a:schemeClr val="accent1">
                <a:tint val="60000"/>
                <a:hueOff val="0"/>
                <a:satOff val="0"/>
                <a:lumOff val="0"/>
                <a:alphaOff val="0"/>
                <a:tint val="95000"/>
                <a:shade val="70000"/>
                <a:satMod val="150000"/>
              </a:schemeClr>
            </a:gs>
            <a:gs pos="100000">
              <a:schemeClr val="accent1">
                <a:tint val="60000"/>
                <a:hueOff val="0"/>
                <a:satOff val="0"/>
                <a:lumOff val="0"/>
                <a:alphaOff val="0"/>
                <a:tint val="100000"/>
                <a:shade val="100000"/>
                <a:satMod val="150000"/>
              </a:schemeClr>
            </a:gs>
          </a:gsLst>
          <a:lin ang="16200000" scaled="0"/>
        </a:gradFill>
        <a:ln>
          <a:noFill/>
        </a:ln>
        <a:effectLst>
          <a:outerShdw blurRad="38100" dist="25400" dir="6600000" sx="101000" sy="101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kern="1200"/>
        </a:p>
      </dsp:txBody>
      <dsp:txXfrm rot="-5400000">
        <a:off x="935133" y="1060525"/>
        <a:ext cx="269497" cy="262011"/>
      </dsp:txXfrm>
    </dsp:sp>
    <dsp:sp modelId="{216E2DB3-6624-BD4F-9F5F-8A72D6541B0D}">
      <dsp:nvSpPr>
        <dsp:cNvPr id="0" name=""/>
        <dsp:cNvSpPr/>
      </dsp:nvSpPr>
      <dsp:spPr>
        <a:xfrm>
          <a:off x="0" y="1497211"/>
          <a:ext cx="2139764" cy="998140"/>
        </a:xfrm>
        <a:prstGeom prst="roundRect">
          <a:avLst>
            <a:gd name="adj" fmla="val 10000"/>
          </a:avLst>
        </a:prstGeom>
        <a:solidFill>
          <a:schemeClr val="accent2"/>
        </a:solidFill>
        <a:ln>
          <a:noFill/>
        </a:ln>
        <a:effectLst>
          <a:outerShdw blurRad="38100" dist="25400" dir="6600000" sx="101000" sy="101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smtClean="0"/>
            <a:t>La couveuse</a:t>
          </a:r>
          <a:endParaRPr lang="fr-FR" sz="1800" kern="1200" dirty="0"/>
        </a:p>
      </dsp:txBody>
      <dsp:txXfrm>
        <a:off x="29235" y="1526446"/>
        <a:ext cx="2081294" cy="939670"/>
      </dsp:txXfrm>
    </dsp:sp>
    <dsp:sp modelId="{90793184-AE42-1B4E-B6D9-54814BB38F3A}">
      <dsp:nvSpPr>
        <dsp:cNvPr id="0" name=""/>
        <dsp:cNvSpPr/>
      </dsp:nvSpPr>
      <dsp:spPr>
        <a:xfrm rot="5400000">
          <a:off x="882730" y="2520305"/>
          <a:ext cx="374302" cy="449163"/>
        </a:xfrm>
        <a:prstGeom prst="rightArrow">
          <a:avLst>
            <a:gd name="adj1" fmla="val 60000"/>
            <a:gd name="adj2" fmla="val 50000"/>
          </a:avLst>
        </a:prstGeom>
        <a:gradFill rotWithShape="0">
          <a:gsLst>
            <a:gs pos="0">
              <a:schemeClr val="accent1">
                <a:tint val="60000"/>
                <a:hueOff val="0"/>
                <a:satOff val="0"/>
                <a:lumOff val="0"/>
                <a:alphaOff val="0"/>
                <a:tint val="95000"/>
                <a:shade val="70000"/>
                <a:satMod val="150000"/>
              </a:schemeClr>
            </a:gs>
            <a:gs pos="100000">
              <a:schemeClr val="accent1">
                <a:tint val="60000"/>
                <a:hueOff val="0"/>
                <a:satOff val="0"/>
                <a:lumOff val="0"/>
                <a:alphaOff val="0"/>
                <a:tint val="100000"/>
                <a:shade val="100000"/>
                <a:satMod val="150000"/>
              </a:schemeClr>
            </a:gs>
          </a:gsLst>
          <a:lin ang="16200000" scaled="0"/>
        </a:gradFill>
        <a:ln>
          <a:noFill/>
        </a:ln>
        <a:effectLst>
          <a:outerShdw blurRad="38100" dist="25400" dir="6600000" sx="101000" sy="101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kern="1200"/>
        </a:p>
      </dsp:txBody>
      <dsp:txXfrm rot="-5400000">
        <a:off x="935133" y="2557736"/>
        <a:ext cx="269497" cy="262011"/>
      </dsp:txXfrm>
    </dsp:sp>
    <dsp:sp modelId="{44B9BAFE-E01C-3D4C-81F1-A8D3FABE7257}">
      <dsp:nvSpPr>
        <dsp:cNvPr id="0" name=""/>
        <dsp:cNvSpPr/>
      </dsp:nvSpPr>
      <dsp:spPr>
        <a:xfrm>
          <a:off x="0" y="2994422"/>
          <a:ext cx="2139764" cy="998140"/>
        </a:xfrm>
        <a:prstGeom prst="roundRect">
          <a:avLst>
            <a:gd name="adj" fmla="val 10000"/>
          </a:avLst>
        </a:prstGeom>
        <a:solidFill>
          <a:schemeClr val="accent4"/>
        </a:solidFill>
        <a:ln>
          <a:noFill/>
        </a:ln>
        <a:effectLst>
          <a:outerShdw blurRad="38100" dist="25400" dir="6600000" sx="101000" sy="101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smtClean="0"/>
            <a:t>Les lieux tests</a:t>
          </a:r>
        </a:p>
        <a:p>
          <a:pPr lvl="0" algn="ctr" defTabSz="800100">
            <a:lnSpc>
              <a:spcPct val="90000"/>
            </a:lnSpc>
            <a:spcBef>
              <a:spcPct val="0"/>
            </a:spcBef>
            <a:spcAft>
              <a:spcPct val="35000"/>
            </a:spcAft>
          </a:pPr>
          <a:r>
            <a:rPr lang="fr-FR" sz="1800" kern="1200" dirty="0" smtClean="0"/>
            <a:t>Chez les agriculteurs</a:t>
          </a:r>
          <a:endParaRPr lang="fr-FR" sz="1800" kern="1200" dirty="0"/>
        </a:p>
      </dsp:txBody>
      <dsp:txXfrm>
        <a:off x="29235" y="3023657"/>
        <a:ext cx="2081294" cy="9396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2178D3-42C3-A442-A7B6-47A59852AACB}">
      <dsp:nvSpPr>
        <dsp:cNvPr id="0" name=""/>
        <dsp:cNvSpPr/>
      </dsp:nvSpPr>
      <dsp:spPr>
        <a:xfrm>
          <a:off x="0" y="0"/>
          <a:ext cx="5784706" cy="0"/>
        </a:xfrm>
        <a:prstGeom prst="line">
          <a:avLst/>
        </a:prstGeom>
        <a:gradFill rotWithShape="0">
          <a:gsLst>
            <a:gs pos="0">
              <a:schemeClr val="accent4">
                <a:shade val="50000"/>
                <a:hueOff val="0"/>
                <a:satOff val="0"/>
                <a:lumOff val="0"/>
                <a:alphaOff val="0"/>
                <a:tint val="95000"/>
                <a:shade val="70000"/>
                <a:satMod val="150000"/>
              </a:schemeClr>
            </a:gs>
            <a:gs pos="100000">
              <a:schemeClr val="accent4">
                <a:shade val="50000"/>
                <a:hueOff val="0"/>
                <a:satOff val="0"/>
                <a:lumOff val="0"/>
                <a:alphaOff val="0"/>
                <a:tint val="100000"/>
                <a:shade val="100000"/>
                <a:satMod val="150000"/>
              </a:schemeClr>
            </a:gs>
          </a:gsLst>
          <a:lin ang="16200000" scaled="0"/>
        </a:gradFill>
        <a:ln w="12700" cap="flat" cmpd="sng" algn="ctr">
          <a:solidFill>
            <a:schemeClr val="accent4">
              <a:shade val="50000"/>
              <a:hueOff val="0"/>
              <a:satOff val="0"/>
              <a:lumOff val="0"/>
              <a:alphaOff val="0"/>
            </a:schemeClr>
          </a:solidFill>
          <a:prstDash val="solid"/>
        </a:ln>
        <a:effectLst>
          <a:outerShdw blurRad="38100" dist="25400" dir="6600000" sx="101000" sy="101000" rotWithShape="0">
            <a:srgbClr val="000000">
              <a:alpha val="75000"/>
            </a:srgbClr>
          </a:outerShdw>
        </a:effectLst>
      </dsp:spPr>
      <dsp:style>
        <a:lnRef idx="1">
          <a:scrgbClr r="0" g="0" b="0"/>
        </a:lnRef>
        <a:fillRef idx="3">
          <a:scrgbClr r="0" g="0" b="0"/>
        </a:fillRef>
        <a:effectRef idx="2">
          <a:scrgbClr r="0" g="0" b="0"/>
        </a:effectRef>
        <a:fontRef idx="minor">
          <a:schemeClr val="lt1"/>
        </a:fontRef>
      </dsp:style>
    </dsp:sp>
    <dsp:sp modelId="{28F68BFB-CBA9-8E4C-952B-CA255932027D}">
      <dsp:nvSpPr>
        <dsp:cNvPr id="0" name=""/>
        <dsp:cNvSpPr/>
      </dsp:nvSpPr>
      <dsp:spPr>
        <a:xfrm>
          <a:off x="0" y="0"/>
          <a:ext cx="2468709" cy="4755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endParaRPr lang="fr-FR" sz="1700" kern="1200" dirty="0" smtClean="0"/>
        </a:p>
        <a:p>
          <a:pPr lvl="0" algn="l" defTabSz="755650">
            <a:lnSpc>
              <a:spcPct val="90000"/>
            </a:lnSpc>
            <a:spcBef>
              <a:spcPct val="0"/>
            </a:spcBef>
            <a:spcAft>
              <a:spcPct val="35000"/>
            </a:spcAft>
          </a:pPr>
          <a:endParaRPr lang="fr-FR" sz="1700" kern="1200" dirty="0" smtClean="0"/>
        </a:p>
        <a:p>
          <a:pPr lvl="0" algn="l" defTabSz="755650">
            <a:lnSpc>
              <a:spcPct val="90000"/>
            </a:lnSpc>
            <a:spcBef>
              <a:spcPct val="0"/>
            </a:spcBef>
            <a:spcAft>
              <a:spcPct val="35000"/>
            </a:spcAft>
          </a:pPr>
          <a:endParaRPr lang="fr-FR" sz="1700" kern="1200" dirty="0" smtClean="0"/>
        </a:p>
        <a:p>
          <a:pPr lvl="0" algn="l" defTabSz="755650">
            <a:lnSpc>
              <a:spcPct val="90000"/>
            </a:lnSpc>
            <a:spcBef>
              <a:spcPct val="0"/>
            </a:spcBef>
            <a:spcAft>
              <a:spcPct val="35000"/>
            </a:spcAft>
          </a:pPr>
          <a:endParaRPr lang="fr-FR" sz="1700" kern="1200" dirty="0" smtClean="0"/>
        </a:p>
        <a:p>
          <a:pPr lvl="0" algn="l" defTabSz="755650">
            <a:lnSpc>
              <a:spcPct val="90000"/>
            </a:lnSpc>
            <a:spcBef>
              <a:spcPct val="0"/>
            </a:spcBef>
            <a:spcAft>
              <a:spcPct val="35000"/>
            </a:spcAft>
          </a:pPr>
          <a:r>
            <a:rPr lang="fr-FR" sz="2400" kern="1200" dirty="0" smtClean="0"/>
            <a:t>Les 5 orientations accompagnées à l’issue </a:t>
          </a:r>
          <a:r>
            <a:rPr lang="fr-FR" sz="2400" kern="1200" dirty="0" smtClean="0"/>
            <a:t>de chacune des étapes.</a:t>
          </a:r>
          <a:endParaRPr lang="fr-FR" sz="2400" kern="1200" dirty="0"/>
        </a:p>
      </dsp:txBody>
      <dsp:txXfrm>
        <a:off x="0" y="0"/>
        <a:ext cx="2468709" cy="4755570"/>
      </dsp:txXfrm>
    </dsp:sp>
    <dsp:sp modelId="{6AAB02AE-F99A-2D4E-B3B4-788888C9D716}">
      <dsp:nvSpPr>
        <dsp:cNvPr id="0" name=""/>
        <dsp:cNvSpPr/>
      </dsp:nvSpPr>
      <dsp:spPr>
        <a:xfrm>
          <a:off x="2530821" y="44815"/>
          <a:ext cx="3250535" cy="8963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fr-FR" sz="1800" kern="1200" dirty="0" smtClean="0"/>
            <a:t>Je teste mon projet</a:t>
          </a:r>
          <a:endParaRPr lang="fr-FR" sz="1800" kern="1200" dirty="0"/>
        </a:p>
      </dsp:txBody>
      <dsp:txXfrm>
        <a:off x="2530821" y="44815"/>
        <a:ext cx="3250535" cy="896313"/>
      </dsp:txXfrm>
    </dsp:sp>
    <dsp:sp modelId="{6FA4FE9E-4ACF-2E47-BF82-2410AF00083F}">
      <dsp:nvSpPr>
        <dsp:cNvPr id="0" name=""/>
        <dsp:cNvSpPr/>
      </dsp:nvSpPr>
      <dsp:spPr>
        <a:xfrm>
          <a:off x="2468709" y="941129"/>
          <a:ext cx="3312648"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A703FB1B-AA1C-8F48-9953-8ACC54BEA26C}">
      <dsp:nvSpPr>
        <dsp:cNvPr id="0" name=""/>
        <dsp:cNvSpPr/>
      </dsp:nvSpPr>
      <dsp:spPr>
        <a:xfrm>
          <a:off x="2530821" y="985944"/>
          <a:ext cx="3250535" cy="8963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fr-FR" sz="1800" kern="1200" dirty="0" smtClean="0"/>
            <a:t>Stage de reprise d’exploitation agricole</a:t>
          </a:r>
          <a:endParaRPr lang="fr-FR" sz="1800" kern="1200" dirty="0"/>
        </a:p>
      </dsp:txBody>
      <dsp:txXfrm>
        <a:off x="2530821" y="985944"/>
        <a:ext cx="3250535" cy="896313"/>
      </dsp:txXfrm>
    </dsp:sp>
    <dsp:sp modelId="{2B27A37A-5D17-D54F-9EF1-3E64E3FE61B8}">
      <dsp:nvSpPr>
        <dsp:cNvPr id="0" name=""/>
        <dsp:cNvSpPr/>
      </dsp:nvSpPr>
      <dsp:spPr>
        <a:xfrm>
          <a:off x="2468709" y="1882258"/>
          <a:ext cx="3312648"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48EDF30E-E8A5-4741-B654-66B36F386708}">
      <dsp:nvSpPr>
        <dsp:cNvPr id="0" name=""/>
        <dsp:cNvSpPr/>
      </dsp:nvSpPr>
      <dsp:spPr>
        <a:xfrm>
          <a:off x="2530821" y="1927073"/>
          <a:ext cx="3250535" cy="8963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fr-FR" sz="1800" kern="1200" dirty="0" smtClean="0"/>
            <a:t>Je m’installe</a:t>
          </a:r>
          <a:endParaRPr lang="fr-FR" sz="1800" kern="1200" dirty="0"/>
        </a:p>
      </dsp:txBody>
      <dsp:txXfrm>
        <a:off x="2530821" y="1927073"/>
        <a:ext cx="3250535" cy="896313"/>
      </dsp:txXfrm>
    </dsp:sp>
    <dsp:sp modelId="{A6B6AE5F-6311-AF47-838B-68F34352529B}">
      <dsp:nvSpPr>
        <dsp:cNvPr id="0" name=""/>
        <dsp:cNvSpPr/>
      </dsp:nvSpPr>
      <dsp:spPr>
        <a:xfrm>
          <a:off x="2468709" y="2823387"/>
          <a:ext cx="3312648"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96ADB753-AD4E-C343-9F3C-E82BE75D8A75}">
      <dsp:nvSpPr>
        <dsp:cNvPr id="0" name=""/>
        <dsp:cNvSpPr/>
      </dsp:nvSpPr>
      <dsp:spPr>
        <a:xfrm>
          <a:off x="2530821" y="2868203"/>
          <a:ext cx="3250535" cy="8963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fr-FR" sz="1800" kern="1200" dirty="0" smtClean="0"/>
            <a:t>J’abandonne mon projet, je me réoriente dans un autre domaine</a:t>
          </a:r>
          <a:endParaRPr lang="fr-FR" sz="1800" kern="1200" dirty="0"/>
        </a:p>
      </dsp:txBody>
      <dsp:txXfrm>
        <a:off x="2530821" y="2868203"/>
        <a:ext cx="3250535" cy="896313"/>
      </dsp:txXfrm>
    </dsp:sp>
    <dsp:sp modelId="{AD5D554F-5145-944A-ADE8-AA2F2B78567A}">
      <dsp:nvSpPr>
        <dsp:cNvPr id="0" name=""/>
        <dsp:cNvSpPr/>
      </dsp:nvSpPr>
      <dsp:spPr>
        <a:xfrm>
          <a:off x="2468709" y="3764516"/>
          <a:ext cx="3312648"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B09C0A7C-46BC-E444-9B3A-2EA310F534F1}">
      <dsp:nvSpPr>
        <dsp:cNvPr id="0" name=""/>
        <dsp:cNvSpPr/>
      </dsp:nvSpPr>
      <dsp:spPr>
        <a:xfrm>
          <a:off x="2530821" y="3809332"/>
          <a:ext cx="3250535" cy="8963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fr-FR" sz="1800" kern="1200" dirty="0" smtClean="0"/>
            <a:t>Je me forme pour approfondir mon projet</a:t>
          </a:r>
          <a:endParaRPr lang="fr-FR" sz="1800" kern="1200" dirty="0"/>
        </a:p>
      </dsp:txBody>
      <dsp:txXfrm>
        <a:off x="2530821" y="3809332"/>
        <a:ext cx="3250535" cy="896313"/>
      </dsp:txXfrm>
    </dsp:sp>
    <dsp:sp modelId="{7A8A5C71-64BB-BB42-ADE8-4A02A01DB7C8}">
      <dsp:nvSpPr>
        <dsp:cNvPr id="0" name=""/>
        <dsp:cNvSpPr/>
      </dsp:nvSpPr>
      <dsp:spPr>
        <a:xfrm>
          <a:off x="2468709" y="4705645"/>
          <a:ext cx="3312648"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51888B-60D8-D045-8A8F-3399F8376D6D}" type="datetimeFigureOut">
              <a:rPr lang="fr-FR" smtClean="0"/>
              <a:t>26/02/14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FCB0D76-D489-5042-B060-F7E02DB9265C}" type="slidenum">
              <a:rPr lang="fr-FR" smtClean="0"/>
              <a:t>‹#›</a:t>
            </a:fld>
            <a:endParaRPr lang="fr-FR"/>
          </a:p>
        </p:txBody>
      </p:sp>
    </p:spTree>
    <p:extLst>
      <p:ext uri="{BB962C8B-B14F-4D97-AF65-F5344CB8AC3E}">
        <p14:creationId xmlns:p14="http://schemas.microsoft.com/office/powerpoint/2010/main" val="27740139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4E8D1F-4F19-5140-A56B-8F1E2433E9F1}" type="datetimeFigureOut">
              <a:rPr lang="fr-FR" smtClean="0"/>
              <a:t>26/02/14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D4308F-670D-1747-A97D-4C57722A255A}" type="slidenum">
              <a:rPr lang="fr-FR" smtClean="0"/>
              <a:t>‹#›</a:t>
            </a:fld>
            <a:endParaRPr lang="fr-FR"/>
          </a:p>
        </p:txBody>
      </p:sp>
    </p:spTree>
    <p:extLst>
      <p:ext uri="{BB962C8B-B14F-4D97-AF65-F5344CB8AC3E}">
        <p14:creationId xmlns:p14="http://schemas.microsoft.com/office/powerpoint/2010/main" val="233270211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B3D4308F-670D-1747-A97D-4C57722A255A}" type="slidenum">
              <a:rPr lang="fr-FR" smtClean="0"/>
              <a:t>7</a:t>
            </a:fld>
            <a:endParaRPr lang="fr-FR"/>
          </a:p>
        </p:txBody>
      </p:sp>
    </p:spTree>
    <p:extLst>
      <p:ext uri="{BB962C8B-B14F-4D97-AF65-F5344CB8AC3E}">
        <p14:creationId xmlns:p14="http://schemas.microsoft.com/office/powerpoint/2010/main" val="53830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51665B-C24A-4702-B522-6A4334602E03}" type="datetimeFigureOut">
              <a:rPr lang="en-US" smtClean="0"/>
              <a:t>26/02/14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a:solidFill>
                  <a:schemeClr val="bg1"/>
                </a:solidFill>
                <a:latin typeface="+mj-lt"/>
                <a:ea typeface="+mj-ea"/>
                <a:cs typeface="+mj-cs"/>
              </a:defRPr>
            </a:lvl1pPr>
          </a:lstStyle>
          <a:p>
            <a:r>
              <a:rPr lang="fr-FR" smtClean="0"/>
              <a:t>Cliquez et modifiez le titre</a:t>
            </a:r>
            <a:endParaRPr/>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sp>
        <p:nvSpPr>
          <p:cNvPr id="13" name="Rectangle 12"/>
          <p:cNvSpPr/>
          <p:nvPr/>
        </p:nvSpPr>
        <p:spPr>
          <a:xfrm>
            <a:off x="284163" y="6227064"/>
            <a:ext cx="8574087"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fr-FR" smtClean="0"/>
              <a:t>Cliquez et modifiez le titre</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4251665B-C24A-4702-B522-6A4334602E03}" type="datetimeFigureOut">
              <a:rPr lang="en-US" smtClean="0"/>
              <a:t>26/02/14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fr-FR" smtClean="0"/>
              <a:t>Cliquez et modifiez le titre</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4251665B-C24A-4702-B522-6A4334602E03}" type="datetimeFigureOut">
              <a:rPr lang="en-US" smtClean="0"/>
              <a:t>26/02/14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 avec légende, alt.">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fr-FR" smtClean="0"/>
              <a:t>Cliquez et modifiez le titre</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4251665B-C24A-4702-B522-6A4334602E03}" type="datetimeFigureOut">
              <a:rPr lang="en-US" smtClean="0"/>
              <a:t>26/02/14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u, image et légende">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Date Placeholder 4"/>
          <p:cNvSpPr>
            <a:spLocks noGrp="1"/>
          </p:cNvSpPr>
          <p:nvPr>
            <p:ph type="dt" sz="half" idx="10"/>
          </p:nvPr>
        </p:nvSpPr>
        <p:spPr/>
        <p:txBody>
          <a:bodyPr/>
          <a:lstStyle/>
          <a:p>
            <a:fld id="{4251665B-C24A-4702-B522-6A4334602E03}" type="datetimeFigureOut">
              <a:rPr lang="en-US" smtClean="0"/>
              <a:t>26/02/14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fr-FR" smtClean="0"/>
              <a:t>Cliquez et modifiez le titre</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fr-FR" smtClean="0"/>
              <a:t>Faire glisser l'image vers l'espace réservé ou cliquer sur l'icône pour l'ajouter</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3 images avec légende">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fr-FR" smtClean="0"/>
              <a:t>Cliquez et modifiez le titre</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4251665B-C24A-4702-B522-6A4334602E03}" type="datetimeFigureOut">
              <a:rPr lang="en-US" smtClean="0"/>
              <a:t>26/02/14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fr-FR" smtClean="0"/>
              <a:t>Cliquez et modifiez le titre</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t>26/02/14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fr-FR" smtClean="0"/>
              <a:t>Cliquez et modifiez le titre</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t>26/02/14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idx="1"/>
          </p:nvPr>
        </p:nvSpPr>
        <p:spPr/>
        <p:txBody>
          <a:bodyPr/>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t>26/02/14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e de titre avec image">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fld id="{4251665B-C24A-4702-B522-6A4334602E03}" type="datetimeFigureOut">
              <a:rPr lang="en-US" smtClean="0"/>
              <a:t>26/02/14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fr-FR" smtClean="0"/>
              <a:t>Faire glisser l'image vers l'espace réservé ou cliquer sur l'icône pour l'ajouter</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9" name="TextBox 18"/>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fr-FR" smtClean="0"/>
              <a:t>Cliquez et modifiez le titre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fr-FR" smtClean="0"/>
              <a:t>Cliquez et modifiez le titre</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fr-FR" smtClean="0"/>
              <a:t>Cliquez pour modifier les styles du texte du masque</a:t>
            </a:r>
          </a:p>
        </p:txBody>
      </p:sp>
      <p:sp>
        <p:nvSpPr>
          <p:cNvPr id="4" name="Date Placeholder 3"/>
          <p:cNvSpPr>
            <a:spLocks noGrp="1"/>
          </p:cNvSpPr>
          <p:nvPr>
            <p:ph type="dt" sz="half" idx="10"/>
          </p:nvPr>
        </p:nvSpPr>
        <p:spPr/>
        <p:txBody>
          <a:bodyPr/>
          <a:lstStyle/>
          <a:p>
            <a:fld id="{4251665B-C24A-4702-B522-6A4334602E03}" type="datetimeFigureOut">
              <a:rPr lang="en-US" smtClean="0"/>
              <a:t>26/02/14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avec image">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fr-FR" smtClean="0"/>
              <a:t>Faire glisser l'image vers l'espace réservé ou cliquer sur l'icône pour l'ajouter</a:t>
            </a:r>
            <a:endParaRPr/>
          </a:p>
        </p:txBody>
      </p:sp>
      <p:sp>
        <p:nvSpPr>
          <p:cNvPr id="4" name="Date Placeholder 3"/>
          <p:cNvSpPr>
            <a:spLocks noGrp="1"/>
          </p:cNvSpPr>
          <p:nvPr>
            <p:ph type="dt" sz="half" idx="10"/>
          </p:nvPr>
        </p:nvSpPr>
        <p:spPr/>
        <p:txBody>
          <a:bodyPr/>
          <a:lstStyle/>
          <a:p>
            <a:fld id="{4251665B-C24A-4702-B522-6A4334602E03}" type="datetimeFigureOut">
              <a:rPr lang="en-US" smtClean="0"/>
              <a:t>26/02/14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fr-FR" smtClean="0"/>
              <a:t>Cliquez et modifiez le titre</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8"/>
          <p:cNvGrpSpPr/>
          <p:nvPr/>
        </p:nvGrpSpPr>
        <p:grpSpPr>
          <a:xfrm>
            <a:off x="284163" y="1577847"/>
            <a:ext cx="8576373"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Date Placeholder 4"/>
          <p:cNvSpPr>
            <a:spLocks noGrp="1"/>
          </p:cNvSpPr>
          <p:nvPr>
            <p:ph type="dt" sz="half" idx="10"/>
          </p:nvPr>
        </p:nvSpPr>
        <p:spPr/>
        <p:txBody>
          <a:bodyPr/>
          <a:lstStyle/>
          <a:p>
            <a:fld id="{4251665B-C24A-4702-B522-6A4334602E03}" type="datetimeFigureOut">
              <a:rPr lang="en-US" smtClean="0"/>
              <a:t>26/02/14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lvl1pPr>
              <a:defRPr/>
            </a:lvl1pPr>
          </a:lstStyle>
          <a:p>
            <a:r>
              <a:rPr lang="fr-FR" smtClean="0"/>
              <a:t>Cliquez et modifiez le titre</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7" name="Date Placeholder 6"/>
          <p:cNvSpPr>
            <a:spLocks noGrp="1"/>
          </p:cNvSpPr>
          <p:nvPr>
            <p:ph type="dt" sz="half" idx="10"/>
          </p:nvPr>
        </p:nvSpPr>
        <p:spPr/>
        <p:txBody>
          <a:bodyPr/>
          <a:lstStyle/>
          <a:p>
            <a:fld id="{4251665B-C24A-4702-B522-6A4334602E03}" type="datetimeFigureOut">
              <a:rPr lang="en-US" smtClean="0"/>
              <a:t>26/02/14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6"/>
          <p:cNvGrpSpPr/>
          <p:nvPr/>
        </p:nvGrpSpPr>
        <p:grpSpPr>
          <a:xfrm>
            <a:off x="284163" y="1577847"/>
            <a:ext cx="8576373"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fr-FR" smtClean="0"/>
              <a:t>Cliquez et modifiez le titre</a:t>
            </a:r>
            <a:endParaRPr/>
          </a:p>
        </p:txBody>
      </p:sp>
      <p:sp>
        <p:nvSpPr>
          <p:cNvPr id="3" name="Date Placeholder 2"/>
          <p:cNvSpPr>
            <a:spLocks noGrp="1"/>
          </p:cNvSpPr>
          <p:nvPr>
            <p:ph type="dt" sz="half" idx="10"/>
          </p:nvPr>
        </p:nvSpPr>
        <p:spPr/>
        <p:txBody>
          <a:bodyPr/>
          <a:lstStyle/>
          <a:p>
            <a:fld id="{4251665B-C24A-4702-B522-6A4334602E03}" type="datetimeFigureOut">
              <a:rPr lang="en-US" smtClean="0"/>
              <a:t>26/02/14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1665B-C24A-4702-B522-6A4334602E03}" type="datetimeFigureOut">
              <a:rPr lang="en-US" smtClean="0"/>
              <a:t>26/02/14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D889E0-CAB2-4699-909D-B9A88D47ACBE}" type="slidenum">
              <a:rPr lang="en-US" smtClean="0"/>
              <a:t>‹#›</a:t>
            </a:fld>
            <a:endParaRPr lang="en-US"/>
          </a:p>
        </p:txBody>
      </p:sp>
      <p:grpSp>
        <p:nvGrpSpPr>
          <p:cNvPr id="5" name="Group 4"/>
          <p:cNvGrpSpPr/>
          <p:nvPr/>
        </p:nvGrpSpPr>
        <p:grpSpPr>
          <a:xfrm>
            <a:off x="284163" y="452718"/>
            <a:ext cx="8576373"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1503" y="2133600"/>
            <a:ext cx="7076747" cy="39925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4251665B-C24A-4702-B522-6A4334602E03}" type="datetimeFigureOut">
              <a:rPr lang="en-US" smtClean="0"/>
              <a:t>26/02/14</a:t>
            </a:fld>
            <a:endParaRPr lang="en-US"/>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endParaRPr lang="en-US"/>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fld id="{5FD889E0-CAB2-4699-909D-B9A88D47ACBE}" type="slidenum">
              <a:rPr lang="en-US" smtClean="0"/>
              <a:t>‹#›</a:t>
            </a:fld>
            <a:endParaRPr lang="en-US"/>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fr-FR" smtClean="0"/>
              <a:t>Cliquez et modifiez le titre</a:t>
            </a: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r" defTabSz="914400" rtl="0" eaLnBrk="1" latinLnBrk="0" hangingPunct="1">
        <a:spcBef>
          <a:spcPct val="0"/>
        </a:spcBef>
        <a:buNone/>
        <a:defRPr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emf"/></Relationships>
</file>

<file path=ppt/slides/_rels/slide7.xml.rels><?xml version="1.0" encoding="UTF-8" standalone="yes"?>
<Relationships xmlns="http://schemas.openxmlformats.org/package/2006/relationships"><Relationship Id="rId11" Type="http://schemas.openxmlformats.org/officeDocument/2006/relationships/diagramColors" Target="../diagrams/colors2.xml"/><Relationship Id="rId12"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diagramData" Target="../diagrams/data2.xml"/><Relationship Id="rId9" Type="http://schemas.openxmlformats.org/officeDocument/2006/relationships/diagramLayout" Target="../diagrams/layout2.xml"/><Relationship Id="rId10"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Tester son projet agricole</a:t>
            </a:r>
            <a:endParaRPr lang="fr-FR" dirty="0"/>
          </a:p>
        </p:txBody>
      </p:sp>
      <p:sp>
        <p:nvSpPr>
          <p:cNvPr id="3" name="Sous-titre 2"/>
          <p:cNvSpPr>
            <a:spLocks noGrp="1"/>
          </p:cNvSpPr>
          <p:nvPr>
            <p:ph type="subTitle" idx="1"/>
          </p:nvPr>
        </p:nvSpPr>
        <p:spPr/>
        <p:txBody>
          <a:bodyPr/>
          <a:lstStyle/>
          <a:p>
            <a:r>
              <a:rPr lang="fr-FR" dirty="0" smtClean="0"/>
              <a:t>Pour favoriser l’installation en agriculture biologique</a:t>
            </a:r>
            <a:endParaRPr lang="fr-FR" dirty="0"/>
          </a:p>
        </p:txBody>
      </p:sp>
      <p:sp>
        <p:nvSpPr>
          <p:cNvPr id="8" name="ZoneTexte 7"/>
          <p:cNvSpPr txBox="1"/>
          <p:nvPr/>
        </p:nvSpPr>
        <p:spPr>
          <a:xfrm>
            <a:off x="2833357" y="3707211"/>
            <a:ext cx="5016500" cy="400110"/>
          </a:xfrm>
          <a:prstGeom prst="rect">
            <a:avLst/>
          </a:prstGeom>
          <a:noFill/>
        </p:spPr>
        <p:txBody>
          <a:bodyPr wrap="square" rtlCol="0">
            <a:spAutoFit/>
          </a:bodyPr>
          <a:lstStyle/>
          <a:p>
            <a:r>
              <a:rPr lang="fr-FR"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rPr>
              <a:t>Transmettre la terre et les savoirs</a:t>
            </a:r>
            <a:endParaRPr lang="fr-FR"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endParaRPr>
          </a:p>
        </p:txBody>
      </p:sp>
      <p:pic>
        <p:nvPicPr>
          <p:cNvPr id="9" name="Image 8" descr="C:\Users\seven\Dropbox\Commun Compagnons de la Terre\Communication\logo Compagnons2013.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4922" y="2555824"/>
            <a:ext cx="7627849" cy="998371"/>
          </a:xfrm>
          <a:prstGeom prst="rect">
            <a:avLst/>
          </a:prstGeom>
          <a:noFill/>
          <a:ln>
            <a:noFill/>
          </a:ln>
        </p:spPr>
      </p:pic>
      <p:sp>
        <p:nvSpPr>
          <p:cNvPr id="10" name="ZoneTexte 9"/>
          <p:cNvSpPr txBox="1"/>
          <p:nvPr/>
        </p:nvSpPr>
        <p:spPr>
          <a:xfrm>
            <a:off x="774922" y="4782372"/>
            <a:ext cx="7627849" cy="523220"/>
          </a:xfrm>
          <a:prstGeom prst="rect">
            <a:avLst/>
          </a:prstGeom>
          <a:noFill/>
        </p:spPr>
        <p:txBody>
          <a:bodyPr wrap="square" rtlCol="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fr-FR" sz="28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rPr>
              <a:t>2014 : un nouveau projet au service des territoires</a:t>
            </a:r>
            <a:endParaRPr lang="fr-FR" sz="28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endParaRPr>
          </a:p>
        </p:txBody>
      </p:sp>
      <p:sp>
        <p:nvSpPr>
          <p:cNvPr id="11" name="ZoneTexte 10"/>
          <p:cNvSpPr txBox="1"/>
          <p:nvPr/>
        </p:nvSpPr>
        <p:spPr>
          <a:xfrm>
            <a:off x="4002075" y="5748208"/>
            <a:ext cx="4815591" cy="276999"/>
          </a:xfrm>
          <a:prstGeom prst="rect">
            <a:avLst/>
          </a:prstGeom>
          <a:noFill/>
        </p:spPr>
        <p:txBody>
          <a:bodyPr wrap="none" rtlCol="0">
            <a:spAutoFit/>
          </a:bodyPr>
          <a:lstStyle/>
          <a:p>
            <a:r>
              <a:rPr lang="fr-FR" sz="1200" b="1" dirty="0" smtClean="0"/>
              <a:t>« Il faut </a:t>
            </a:r>
            <a:r>
              <a:rPr lang="fr-FR" sz="1200" b="1" dirty="0"/>
              <a:t>oser en </a:t>
            </a:r>
            <a:r>
              <a:rPr lang="fr-FR" sz="1200" b="1"/>
              <a:t>tout </a:t>
            </a:r>
            <a:r>
              <a:rPr lang="fr-FR" sz="1200" b="1" smtClean="0"/>
              <a:t>genre ; </a:t>
            </a:r>
            <a:r>
              <a:rPr lang="fr-FR" sz="1200" b="1" dirty="0"/>
              <a:t>mais la difficulté</a:t>
            </a:r>
            <a:r>
              <a:rPr lang="fr-FR" sz="1200" b="1"/>
              <a:t>, </a:t>
            </a:r>
            <a:r>
              <a:rPr lang="fr-FR" sz="1200" b="1" smtClean="0"/>
              <a:t>c’est d’oser </a:t>
            </a:r>
            <a:r>
              <a:rPr lang="fr-FR" sz="1200" b="1" dirty="0"/>
              <a:t>avec sagesse</a:t>
            </a:r>
            <a:r>
              <a:rPr lang="fr-FR" sz="1200" b="1" dirty="0" smtClean="0"/>
              <a:t>. »</a:t>
            </a:r>
            <a:endParaRPr lang="fr-FR" sz="1200" dirty="0"/>
          </a:p>
        </p:txBody>
      </p:sp>
    </p:spTree>
    <p:extLst>
      <p:ext uri="{BB962C8B-B14F-4D97-AF65-F5344CB8AC3E}">
        <p14:creationId xmlns:p14="http://schemas.microsoft.com/office/powerpoint/2010/main" val="33886514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Des situations complémentaires de test</a:t>
            </a:r>
          </a:p>
        </p:txBody>
      </p:sp>
      <p:sp>
        <p:nvSpPr>
          <p:cNvPr id="3" name="Espace réservé du contenu 2"/>
          <p:cNvSpPr>
            <a:spLocks noGrp="1"/>
          </p:cNvSpPr>
          <p:nvPr>
            <p:ph idx="1"/>
          </p:nvPr>
        </p:nvSpPr>
        <p:spPr>
          <a:xfrm>
            <a:off x="2628392" y="2133600"/>
            <a:ext cx="6229858" cy="3992563"/>
          </a:xfrm>
        </p:spPr>
        <p:txBody>
          <a:bodyPr>
            <a:normAutofit/>
          </a:bodyPr>
          <a:lstStyle/>
          <a:p>
            <a:r>
              <a:rPr lang="fr-FR" sz="2800" b="1" dirty="0"/>
              <a:t>En lieu test chez des agriculteurs accueillants </a:t>
            </a:r>
            <a:r>
              <a:rPr lang="fr-FR" sz="2800" dirty="0"/>
              <a:t>ou des collectivités durant 1 à 3 ans. Les Compagnons proposent le cadre juridique et social et assurent l’accompagnement de l’accueillant et du testeur</a:t>
            </a:r>
            <a:r>
              <a:rPr lang="fr-FR" sz="2800" dirty="0" smtClean="0"/>
              <a:t>.</a:t>
            </a:r>
          </a:p>
          <a:p>
            <a:pPr marL="0" indent="0">
              <a:buNone/>
            </a:pPr>
            <a:r>
              <a:rPr lang="fr-FR" sz="2800" i="1" dirty="0" smtClean="0"/>
              <a:t>L’agriculteur met à disposition du foncier et du matériel. </a:t>
            </a:r>
            <a:endParaRPr lang="fr-FR" sz="2800" i="1" dirty="0"/>
          </a:p>
          <a:p>
            <a:endParaRPr lang="fr-FR" dirty="0"/>
          </a:p>
        </p:txBody>
      </p:sp>
      <p:grpSp>
        <p:nvGrpSpPr>
          <p:cNvPr id="4" name="Grouper 3"/>
          <p:cNvGrpSpPr/>
          <p:nvPr/>
        </p:nvGrpSpPr>
        <p:grpSpPr>
          <a:xfrm>
            <a:off x="241039" y="2460095"/>
            <a:ext cx="1752405" cy="998140"/>
            <a:chOff x="0" y="2994422"/>
            <a:chExt cx="2139764" cy="998140"/>
          </a:xfrm>
        </p:grpSpPr>
        <p:sp>
          <p:nvSpPr>
            <p:cNvPr id="5" name="Rectangle à coins arrondis 4"/>
            <p:cNvSpPr/>
            <p:nvPr/>
          </p:nvSpPr>
          <p:spPr>
            <a:xfrm>
              <a:off x="0" y="2994422"/>
              <a:ext cx="2139764" cy="998140"/>
            </a:xfrm>
            <a:prstGeom prst="roundRect">
              <a:avLst>
                <a:gd name="adj" fmla="val 10000"/>
              </a:avLst>
            </a:prstGeom>
            <a:solidFill>
              <a:schemeClr val="accent4"/>
            </a:solidFill>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sp>
          <p:nvSpPr>
            <p:cNvPr id="6" name="Rectangle 5"/>
            <p:cNvSpPr/>
            <p:nvPr/>
          </p:nvSpPr>
          <p:spPr>
            <a:xfrm>
              <a:off x="29235" y="3023657"/>
              <a:ext cx="2081294" cy="9396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smtClean="0"/>
                <a:t>Les lieux tests</a:t>
              </a:r>
            </a:p>
            <a:p>
              <a:pPr lvl="0" algn="ctr" defTabSz="800100">
                <a:lnSpc>
                  <a:spcPct val="90000"/>
                </a:lnSpc>
                <a:spcBef>
                  <a:spcPct val="0"/>
                </a:spcBef>
                <a:spcAft>
                  <a:spcPct val="35000"/>
                </a:spcAft>
              </a:pPr>
              <a:r>
                <a:rPr lang="fr-FR" dirty="0"/>
                <a:t>c</a:t>
              </a:r>
              <a:r>
                <a:rPr lang="fr-FR" sz="1800" kern="1200" dirty="0" smtClean="0"/>
                <a:t>hez les agriculteurs</a:t>
              </a:r>
              <a:endParaRPr lang="fr-FR" sz="1800" kern="1200" dirty="0"/>
            </a:p>
          </p:txBody>
        </p:sp>
      </p:grpSp>
    </p:spTree>
    <p:extLst>
      <p:ext uri="{BB962C8B-B14F-4D97-AF65-F5344CB8AC3E}">
        <p14:creationId xmlns:p14="http://schemas.microsoft.com/office/powerpoint/2010/main" val="3795190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à coins arrondis 18"/>
          <p:cNvSpPr/>
          <p:nvPr/>
        </p:nvSpPr>
        <p:spPr>
          <a:xfrm>
            <a:off x="319714" y="1665563"/>
            <a:ext cx="1752405" cy="998140"/>
          </a:xfrm>
          <a:prstGeom prst="roundRect">
            <a:avLst>
              <a:gd name="adj" fmla="val 10000"/>
            </a:avLst>
          </a:prstGeom>
          <a:solidFill>
            <a:schemeClr val="accent4"/>
          </a:solidFill>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sp>
        <p:nvSpPr>
          <p:cNvPr id="2" name="ZoneTexte 1"/>
          <p:cNvSpPr txBox="1"/>
          <p:nvPr/>
        </p:nvSpPr>
        <p:spPr>
          <a:xfrm>
            <a:off x="783881" y="2254348"/>
            <a:ext cx="6490556" cy="3339821"/>
          </a:xfrm>
          <a:prstGeom prst="triangle">
            <a:avLst>
              <a:gd name="adj" fmla="val 50264"/>
            </a:avLst>
          </a:prstGeom>
          <a:solidFill>
            <a:schemeClr val="accent3"/>
          </a:solidFill>
        </p:spPr>
        <p:txBody>
          <a:bodyPr wrap="square" rtlCol="0">
            <a:spAutoFit/>
          </a:bodyPr>
          <a:lstStyle/>
          <a:p>
            <a:endParaRPr lang="fr-FR" dirty="0"/>
          </a:p>
        </p:txBody>
      </p:sp>
      <p:sp>
        <p:nvSpPr>
          <p:cNvPr id="3" name="ZoneTexte 2"/>
          <p:cNvSpPr txBox="1"/>
          <p:nvPr/>
        </p:nvSpPr>
        <p:spPr>
          <a:xfrm>
            <a:off x="2335972" y="4921739"/>
            <a:ext cx="3888062" cy="461665"/>
          </a:xfrm>
          <a:prstGeom prst="rect">
            <a:avLst/>
          </a:prstGeom>
          <a:noFill/>
        </p:spPr>
        <p:txBody>
          <a:bodyPr wrap="square" rtlCol="0">
            <a:spAutoFit/>
          </a:bodyPr>
          <a:lstStyle/>
          <a:p>
            <a:r>
              <a:rPr lang="fr-FR" sz="2400" b="1" dirty="0" smtClean="0">
                <a:solidFill>
                  <a:schemeClr val="bg1"/>
                </a:solidFill>
              </a:rPr>
              <a:t>CONVENTION TRIPARTITE</a:t>
            </a:r>
            <a:endParaRPr lang="fr-FR" sz="2400" b="1" dirty="0">
              <a:solidFill>
                <a:schemeClr val="bg1"/>
              </a:solidFill>
            </a:endParaRPr>
          </a:p>
        </p:txBody>
      </p:sp>
      <p:sp>
        <p:nvSpPr>
          <p:cNvPr id="4" name="ZoneTexte 3"/>
          <p:cNvSpPr txBox="1"/>
          <p:nvPr/>
        </p:nvSpPr>
        <p:spPr>
          <a:xfrm>
            <a:off x="2602492" y="1665563"/>
            <a:ext cx="3062745" cy="369332"/>
          </a:xfrm>
          <a:prstGeom prst="rect">
            <a:avLst/>
          </a:prstGeom>
          <a:noFill/>
          <a:ln w="38100" cmpd="sng">
            <a:solidFill>
              <a:srgbClr val="990000"/>
            </a:solidFill>
          </a:ln>
        </p:spPr>
        <p:txBody>
          <a:bodyPr wrap="none" rtlCol="0">
            <a:spAutoFit/>
          </a:bodyPr>
          <a:lstStyle/>
          <a:p>
            <a:r>
              <a:rPr lang="fr-FR" dirty="0" smtClean="0"/>
              <a:t>LES COMPAGONS DE LA TERRE</a:t>
            </a:r>
            <a:endParaRPr lang="fr-FR" dirty="0"/>
          </a:p>
        </p:txBody>
      </p:sp>
      <p:sp>
        <p:nvSpPr>
          <p:cNvPr id="6" name="ZoneTexte 5"/>
          <p:cNvSpPr txBox="1"/>
          <p:nvPr/>
        </p:nvSpPr>
        <p:spPr>
          <a:xfrm>
            <a:off x="246465" y="5686502"/>
            <a:ext cx="1479892" cy="369332"/>
          </a:xfrm>
          <a:prstGeom prst="rect">
            <a:avLst/>
          </a:prstGeom>
          <a:noFill/>
          <a:ln w="38100" cmpd="sng">
            <a:solidFill>
              <a:schemeClr val="accent2"/>
            </a:solidFill>
          </a:ln>
        </p:spPr>
        <p:txBody>
          <a:bodyPr wrap="none" rtlCol="0">
            <a:spAutoFit/>
          </a:bodyPr>
          <a:lstStyle/>
          <a:p>
            <a:r>
              <a:rPr lang="fr-FR" dirty="0" smtClean="0"/>
              <a:t>ACCUEILLANT</a:t>
            </a:r>
            <a:endParaRPr lang="fr-FR" dirty="0"/>
          </a:p>
        </p:txBody>
      </p:sp>
      <p:sp>
        <p:nvSpPr>
          <p:cNvPr id="7" name="ZoneTexte 6"/>
          <p:cNvSpPr txBox="1"/>
          <p:nvPr/>
        </p:nvSpPr>
        <p:spPr>
          <a:xfrm>
            <a:off x="6904743" y="5686502"/>
            <a:ext cx="1018227" cy="369332"/>
          </a:xfrm>
          <a:prstGeom prst="rect">
            <a:avLst/>
          </a:prstGeom>
          <a:noFill/>
          <a:ln w="38100" cmpd="sng">
            <a:solidFill>
              <a:schemeClr val="accent4"/>
            </a:solidFill>
          </a:ln>
        </p:spPr>
        <p:txBody>
          <a:bodyPr wrap="none" rtlCol="0">
            <a:spAutoFit/>
          </a:bodyPr>
          <a:lstStyle/>
          <a:p>
            <a:r>
              <a:rPr lang="fr-FR" dirty="0" smtClean="0"/>
              <a:t>TESTEUR</a:t>
            </a:r>
            <a:endParaRPr lang="fr-FR" dirty="0"/>
          </a:p>
        </p:txBody>
      </p:sp>
      <p:sp>
        <p:nvSpPr>
          <p:cNvPr id="8" name="ZoneTexte 7"/>
          <p:cNvSpPr txBox="1"/>
          <p:nvPr/>
        </p:nvSpPr>
        <p:spPr>
          <a:xfrm>
            <a:off x="4812767" y="2853743"/>
            <a:ext cx="2351926" cy="1754327"/>
          </a:xfrm>
          <a:prstGeom prst="rect">
            <a:avLst/>
          </a:prstGeom>
          <a:noFill/>
        </p:spPr>
        <p:txBody>
          <a:bodyPr wrap="none" rtlCol="0">
            <a:spAutoFit/>
          </a:bodyPr>
          <a:lstStyle/>
          <a:p>
            <a:r>
              <a:rPr lang="fr-FR" dirty="0" smtClean="0"/>
              <a:t>CAPE</a:t>
            </a:r>
          </a:p>
          <a:p>
            <a:endParaRPr lang="fr-FR" dirty="0"/>
          </a:p>
          <a:p>
            <a:r>
              <a:rPr lang="fr-FR" dirty="0" smtClean="0"/>
              <a:t>Convention d’accueil</a:t>
            </a:r>
          </a:p>
          <a:p>
            <a:r>
              <a:rPr lang="fr-FR" dirty="0" smtClean="0"/>
              <a:t> et d’accompagnement</a:t>
            </a:r>
          </a:p>
          <a:p>
            <a:endParaRPr lang="fr-FR" dirty="0"/>
          </a:p>
          <a:p>
            <a:r>
              <a:rPr lang="fr-FR" dirty="0" smtClean="0"/>
              <a:t>Règlement intérieur</a:t>
            </a:r>
            <a:endParaRPr lang="fr-FR" dirty="0"/>
          </a:p>
        </p:txBody>
      </p:sp>
      <p:sp>
        <p:nvSpPr>
          <p:cNvPr id="9" name="ZoneTexte 8"/>
          <p:cNvSpPr txBox="1"/>
          <p:nvPr/>
        </p:nvSpPr>
        <p:spPr>
          <a:xfrm>
            <a:off x="2072119" y="5594169"/>
            <a:ext cx="4418435" cy="923330"/>
          </a:xfrm>
          <a:prstGeom prst="rect">
            <a:avLst/>
          </a:prstGeom>
          <a:noFill/>
        </p:spPr>
        <p:txBody>
          <a:bodyPr wrap="none" rtlCol="0">
            <a:spAutoFit/>
          </a:bodyPr>
          <a:lstStyle/>
          <a:p>
            <a:pPr algn="ctr"/>
            <a:r>
              <a:rPr lang="fr-FR" dirty="0" smtClean="0"/>
              <a:t>Convention de mise à disposition du matériel</a:t>
            </a:r>
          </a:p>
          <a:p>
            <a:pPr algn="ctr"/>
            <a:endParaRPr lang="fr-FR" dirty="0"/>
          </a:p>
          <a:p>
            <a:pPr algn="ctr"/>
            <a:r>
              <a:rPr lang="fr-FR" dirty="0" smtClean="0"/>
              <a:t>État des lieux</a:t>
            </a:r>
            <a:endParaRPr lang="fr-FR" dirty="0"/>
          </a:p>
        </p:txBody>
      </p:sp>
      <p:sp>
        <p:nvSpPr>
          <p:cNvPr id="10" name="ZoneTexte 9"/>
          <p:cNvSpPr txBox="1"/>
          <p:nvPr/>
        </p:nvSpPr>
        <p:spPr>
          <a:xfrm>
            <a:off x="796826" y="3487887"/>
            <a:ext cx="2550586" cy="923330"/>
          </a:xfrm>
          <a:prstGeom prst="rect">
            <a:avLst/>
          </a:prstGeom>
          <a:noFill/>
        </p:spPr>
        <p:txBody>
          <a:bodyPr wrap="none" rtlCol="0">
            <a:spAutoFit/>
          </a:bodyPr>
          <a:lstStyle/>
          <a:p>
            <a:r>
              <a:rPr lang="fr-FR" dirty="0" smtClean="0"/>
              <a:t>Promesse de commodat</a:t>
            </a:r>
          </a:p>
          <a:p>
            <a:endParaRPr lang="fr-FR" dirty="0"/>
          </a:p>
          <a:p>
            <a:r>
              <a:rPr lang="fr-FR" dirty="0" smtClean="0"/>
              <a:t>Commodat</a:t>
            </a:r>
            <a:endParaRPr lang="fr-FR" dirty="0"/>
          </a:p>
        </p:txBody>
      </p:sp>
      <p:sp>
        <p:nvSpPr>
          <p:cNvPr id="11" name="ZoneTexte 10"/>
          <p:cNvSpPr txBox="1"/>
          <p:nvPr/>
        </p:nvSpPr>
        <p:spPr>
          <a:xfrm>
            <a:off x="7666380" y="2669077"/>
            <a:ext cx="956338" cy="369332"/>
          </a:xfrm>
          <a:prstGeom prst="rect">
            <a:avLst/>
          </a:prstGeom>
          <a:noFill/>
          <a:ln w="38100" cmpd="sng">
            <a:solidFill>
              <a:schemeClr val="accent5"/>
            </a:solidFill>
          </a:ln>
        </p:spPr>
        <p:txBody>
          <a:bodyPr wrap="square" rtlCol="0">
            <a:spAutoFit/>
          </a:bodyPr>
          <a:lstStyle/>
          <a:p>
            <a:r>
              <a:rPr lang="fr-FR" dirty="0" smtClean="0"/>
              <a:t>TUTEUR</a:t>
            </a:r>
            <a:endParaRPr lang="fr-FR" dirty="0"/>
          </a:p>
        </p:txBody>
      </p:sp>
      <p:sp>
        <p:nvSpPr>
          <p:cNvPr id="12" name="ZoneTexte 11"/>
          <p:cNvSpPr txBox="1"/>
          <p:nvPr/>
        </p:nvSpPr>
        <p:spPr>
          <a:xfrm>
            <a:off x="7666380" y="3298893"/>
            <a:ext cx="1262748" cy="646331"/>
          </a:xfrm>
          <a:prstGeom prst="rect">
            <a:avLst/>
          </a:prstGeom>
          <a:noFill/>
        </p:spPr>
        <p:txBody>
          <a:bodyPr wrap="none" rtlCol="0">
            <a:spAutoFit/>
          </a:bodyPr>
          <a:lstStyle/>
          <a:p>
            <a:r>
              <a:rPr lang="fr-FR" dirty="0" smtClean="0"/>
              <a:t>Convention </a:t>
            </a:r>
          </a:p>
          <a:p>
            <a:r>
              <a:rPr lang="fr-FR" dirty="0"/>
              <a:t>d</a:t>
            </a:r>
            <a:r>
              <a:rPr lang="fr-FR" dirty="0" smtClean="0"/>
              <a:t>e tutorat</a:t>
            </a:r>
            <a:endParaRPr lang="fr-FR" dirty="0"/>
          </a:p>
        </p:txBody>
      </p:sp>
      <p:cxnSp>
        <p:nvCxnSpPr>
          <p:cNvPr id="14" name="Connecteur droit avec flèche 13"/>
          <p:cNvCxnSpPr/>
          <p:nvPr/>
        </p:nvCxnSpPr>
        <p:spPr>
          <a:xfrm>
            <a:off x="5665237" y="1979734"/>
            <a:ext cx="2001143" cy="689343"/>
          </a:xfrm>
          <a:prstGeom prst="straightConnector1">
            <a:avLst/>
          </a:prstGeom>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6" name="Connecteur droit avec flèche 15"/>
          <p:cNvCxnSpPr>
            <a:stCxn id="7" idx="0"/>
          </p:cNvCxnSpPr>
          <p:nvPr/>
        </p:nvCxnSpPr>
        <p:spPr>
          <a:xfrm flipV="1">
            <a:off x="7413857" y="3038410"/>
            <a:ext cx="354838" cy="2648092"/>
          </a:xfrm>
          <a:prstGeom prst="straightConnector1">
            <a:avLst/>
          </a:prstGeom>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20" name="Rectangle 19"/>
          <p:cNvSpPr/>
          <p:nvPr/>
        </p:nvSpPr>
        <p:spPr>
          <a:xfrm>
            <a:off x="326497" y="598795"/>
            <a:ext cx="8542800"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algn="r"/>
            <a:r>
              <a:rPr lang="fr-FR" sz="2400" b="1" dirty="0"/>
              <a:t>En lieu test chez des agriculteurs accueillants </a:t>
            </a:r>
            <a:endParaRPr lang="fr-FR" sz="2400" dirty="0"/>
          </a:p>
        </p:txBody>
      </p:sp>
      <p:sp>
        <p:nvSpPr>
          <p:cNvPr id="17" name="Rectangle 16"/>
          <p:cNvSpPr/>
          <p:nvPr/>
        </p:nvSpPr>
        <p:spPr>
          <a:xfrm>
            <a:off x="326497" y="1724033"/>
            <a:ext cx="1704520" cy="9396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smtClean="0"/>
              <a:t>Les lieux tests</a:t>
            </a:r>
          </a:p>
          <a:p>
            <a:pPr lvl="0" algn="ctr" defTabSz="800100">
              <a:lnSpc>
                <a:spcPct val="90000"/>
              </a:lnSpc>
              <a:spcBef>
                <a:spcPct val="0"/>
              </a:spcBef>
              <a:spcAft>
                <a:spcPct val="35000"/>
              </a:spcAft>
            </a:pPr>
            <a:r>
              <a:rPr lang="fr-FR" dirty="0"/>
              <a:t>c</a:t>
            </a:r>
            <a:r>
              <a:rPr lang="fr-FR" sz="1800" kern="1200" dirty="0" smtClean="0"/>
              <a:t>hez les agriculteurs</a:t>
            </a:r>
            <a:endParaRPr lang="fr-FR" sz="1800" kern="1200" dirty="0"/>
          </a:p>
        </p:txBody>
      </p:sp>
    </p:spTree>
    <p:extLst>
      <p:ext uri="{BB962C8B-B14F-4D97-AF65-F5344CB8AC3E}">
        <p14:creationId xmlns:p14="http://schemas.microsoft.com/office/powerpoint/2010/main" val="313457651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Une volonté de monter en puissance</a:t>
            </a:r>
            <a:endParaRPr lang="fr-FR"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2963779224"/>
              </p:ext>
            </p:extLst>
          </p:nvPr>
        </p:nvGraphicFramePr>
        <p:xfrm>
          <a:off x="1042863" y="2473269"/>
          <a:ext cx="7211470" cy="2974845"/>
        </p:xfrm>
        <a:graphic>
          <a:graphicData uri="http://schemas.openxmlformats.org/drawingml/2006/table">
            <a:tbl>
              <a:tblPr firstRow="1" bandRow="1">
                <a:tableStyleId>{5C22544A-7EE6-4342-B048-85BDC9FD1C3A}</a:tableStyleId>
              </a:tblPr>
              <a:tblGrid>
                <a:gridCol w="1442294"/>
                <a:gridCol w="1442294"/>
                <a:gridCol w="1442294"/>
                <a:gridCol w="1442294"/>
                <a:gridCol w="1442294"/>
              </a:tblGrid>
              <a:tr h="1027634">
                <a:tc>
                  <a:txBody>
                    <a:bodyPr/>
                    <a:lstStyle/>
                    <a:p>
                      <a:endParaRPr lang="fr-FR" dirty="0"/>
                    </a:p>
                  </a:txBody>
                  <a:tcPr>
                    <a:solidFill>
                      <a:schemeClr val="accent4"/>
                    </a:solidFill>
                  </a:tcPr>
                </a:tc>
                <a:tc>
                  <a:txBody>
                    <a:bodyPr/>
                    <a:lstStyle/>
                    <a:p>
                      <a:pPr algn="ctr"/>
                      <a:r>
                        <a:rPr lang="fr-FR" dirty="0" err="1" smtClean="0"/>
                        <a:t>Nbre</a:t>
                      </a:r>
                      <a:r>
                        <a:rPr lang="fr-FR" dirty="0" smtClean="0"/>
                        <a:t> de personnes en formation</a:t>
                      </a:r>
                      <a:endParaRPr lang="fr-FR" dirty="0"/>
                    </a:p>
                  </a:txBody>
                  <a:tcPr>
                    <a:solidFill>
                      <a:schemeClr val="accent4"/>
                    </a:solidFill>
                  </a:tcPr>
                </a:tc>
                <a:tc>
                  <a:txBody>
                    <a:bodyPr/>
                    <a:lstStyle/>
                    <a:p>
                      <a:pPr algn="ctr"/>
                      <a:r>
                        <a:rPr lang="fr-FR" dirty="0" err="1" smtClean="0"/>
                        <a:t>Nbre</a:t>
                      </a:r>
                      <a:r>
                        <a:rPr lang="fr-FR" dirty="0" smtClean="0"/>
                        <a:t> de personne en couveuse </a:t>
                      </a:r>
                      <a:endParaRPr lang="fr-FR" dirty="0"/>
                    </a:p>
                  </a:txBody>
                  <a:tcPr>
                    <a:solidFill>
                      <a:schemeClr val="accent4"/>
                    </a:solidFill>
                  </a:tcPr>
                </a:tc>
                <a:tc>
                  <a:txBody>
                    <a:bodyPr/>
                    <a:lstStyle/>
                    <a:p>
                      <a:pPr algn="ctr"/>
                      <a:r>
                        <a:rPr lang="fr-FR" dirty="0" err="1" smtClean="0"/>
                        <a:t>Nbre</a:t>
                      </a:r>
                      <a:r>
                        <a:rPr lang="fr-FR" dirty="0" smtClean="0"/>
                        <a:t> de personnes en</a:t>
                      </a:r>
                      <a:r>
                        <a:rPr lang="fr-FR" baseline="0" dirty="0" smtClean="0"/>
                        <a:t> l</a:t>
                      </a:r>
                      <a:r>
                        <a:rPr lang="fr-FR" dirty="0" smtClean="0"/>
                        <a:t>ieux</a:t>
                      </a:r>
                      <a:r>
                        <a:rPr lang="fr-FR" baseline="0" dirty="0" smtClean="0"/>
                        <a:t> tests agriculteurs</a:t>
                      </a:r>
                      <a:endParaRPr lang="fr-FR" dirty="0"/>
                    </a:p>
                  </a:txBody>
                  <a:tcPr>
                    <a:solidFill>
                      <a:schemeClr val="accent4"/>
                    </a:solidFill>
                  </a:tcPr>
                </a:tc>
                <a:tc>
                  <a:txBody>
                    <a:bodyPr/>
                    <a:lstStyle/>
                    <a:p>
                      <a:pPr algn="ctr"/>
                      <a:r>
                        <a:rPr lang="fr-FR" dirty="0" err="1" smtClean="0"/>
                        <a:t>Nbre</a:t>
                      </a:r>
                      <a:r>
                        <a:rPr lang="fr-FR" dirty="0" smtClean="0"/>
                        <a:t> de lieux</a:t>
                      </a:r>
                      <a:r>
                        <a:rPr lang="fr-FR" baseline="0" dirty="0" smtClean="0"/>
                        <a:t> tests/ </a:t>
                      </a:r>
                      <a:r>
                        <a:rPr lang="fr-FR" baseline="0" dirty="0" err="1" smtClean="0"/>
                        <a:t>Nbre</a:t>
                      </a:r>
                      <a:r>
                        <a:rPr lang="fr-FR" baseline="0" dirty="0" smtClean="0"/>
                        <a:t> de territoires</a:t>
                      </a:r>
                      <a:endParaRPr lang="fr-FR" dirty="0"/>
                    </a:p>
                  </a:txBody>
                  <a:tcPr>
                    <a:solidFill>
                      <a:schemeClr val="accent4"/>
                    </a:solidFill>
                  </a:tcPr>
                </a:tc>
              </a:tr>
              <a:tr h="595375">
                <a:tc>
                  <a:txBody>
                    <a:bodyPr/>
                    <a:lstStyle/>
                    <a:p>
                      <a:pPr algn="ctr"/>
                      <a:r>
                        <a:rPr lang="fr-FR" dirty="0" smtClean="0"/>
                        <a:t>2014</a:t>
                      </a:r>
                      <a:endParaRPr lang="fr-FR" dirty="0"/>
                    </a:p>
                  </a:txBody>
                  <a:tcPr/>
                </a:tc>
                <a:tc>
                  <a:txBody>
                    <a:bodyPr/>
                    <a:lstStyle/>
                    <a:p>
                      <a:pPr algn="ctr"/>
                      <a:r>
                        <a:rPr lang="fr-FR" dirty="0" smtClean="0"/>
                        <a:t>10</a:t>
                      </a:r>
                      <a:endParaRPr lang="fr-FR" dirty="0"/>
                    </a:p>
                  </a:txBody>
                  <a:tcPr/>
                </a:tc>
                <a:tc>
                  <a:txBody>
                    <a:bodyPr/>
                    <a:lstStyle/>
                    <a:p>
                      <a:pPr algn="ctr"/>
                      <a:r>
                        <a:rPr lang="fr-FR" dirty="0" smtClean="0"/>
                        <a:t>3</a:t>
                      </a:r>
                      <a:endParaRPr lang="fr-FR" dirty="0"/>
                    </a:p>
                  </a:txBody>
                  <a:tcPr/>
                </a:tc>
                <a:tc>
                  <a:txBody>
                    <a:bodyPr/>
                    <a:lstStyle/>
                    <a:p>
                      <a:pPr algn="ctr"/>
                      <a:r>
                        <a:rPr lang="fr-FR" dirty="0" smtClean="0"/>
                        <a:t>6</a:t>
                      </a:r>
                      <a:endParaRPr lang="fr-FR" dirty="0"/>
                    </a:p>
                  </a:txBody>
                  <a:tcPr/>
                </a:tc>
                <a:tc>
                  <a:txBody>
                    <a:bodyPr/>
                    <a:lstStyle/>
                    <a:p>
                      <a:pPr algn="ctr"/>
                      <a:r>
                        <a:rPr lang="fr-FR" dirty="0" smtClean="0"/>
                        <a:t>1/3</a:t>
                      </a:r>
                      <a:endParaRPr lang="fr-FR" dirty="0"/>
                    </a:p>
                  </a:txBody>
                  <a:tcPr/>
                </a:tc>
              </a:tr>
              <a:tr h="595375">
                <a:tc>
                  <a:txBody>
                    <a:bodyPr/>
                    <a:lstStyle/>
                    <a:p>
                      <a:pPr algn="ctr"/>
                      <a:r>
                        <a:rPr lang="fr-FR" dirty="0" smtClean="0"/>
                        <a:t>2015</a:t>
                      </a:r>
                      <a:endParaRPr lang="fr-FR" dirty="0"/>
                    </a:p>
                  </a:txBody>
                  <a:tcPr/>
                </a:tc>
                <a:tc>
                  <a:txBody>
                    <a:bodyPr/>
                    <a:lstStyle/>
                    <a:p>
                      <a:pPr algn="ctr"/>
                      <a:r>
                        <a:rPr lang="fr-FR" dirty="0" smtClean="0"/>
                        <a:t>12</a:t>
                      </a:r>
                      <a:endParaRPr lang="fr-FR" dirty="0"/>
                    </a:p>
                  </a:txBody>
                  <a:tcPr/>
                </a:tc>
                <a:tc>
                  <a:txBody>
                    <a:bodyPr/>
                    <a:lstStyle/>
                    <a:p>
                      <a:pPr algn="ctr"/>
                      <a:r>
                        <a:rPr lang="fr-FR" dirty="0" smtClean="0"/>
                        <a:t>4</a:t>
                      </a:r>
                      <a:endParaRPr lang="fr-FR" dirty="0"/>
                    </a:p>
                  </a:txBody>
                  <a:tcPr/>
                </a:tc>
                <a:tc>
                  <a:txBody>
                    <a:bodyPr/>
                    <a:lstStyle/>
                    <a:p>
                      <a:pPr algn="ctr"/>
                      <a:r>
                        <a:rPr lang="fr-FR" dirty="0" smtClean="0"/>
                        <a:t>8</a:t>
                      </a:r>
                      <a:endParaRPr lang="fr-FR" dirty="0"/>
                    </a:p>
                  </a:txBody>
                  <a:tcPr/>
                </a:tc>
                <a:tc>
                  <a:txBody>
                    <a:bodyPr/>
                    <a:lstStyle/>
                    <a:p>
                      <a:pPr algn="ctr"/>
                      <a:r>
                        <a:rPr lang="fr-FR" dirty="0" smtClean="0"/>
                        <a:t>2/6</a:t>
                      </a:r>
                      <a:endParaRPr lang="fr-FR" dirty="0"/>
                    </a:p>
                  </a:txBody>
                  <a:tcPr/>
                </a:tc>
              </a:tr>
              <a:tr h="595375">
                <a:tc>
                  <a:txBody>
                    <a:bodyPr/>
                    <a:lstStyle/>
                    <a:p>
                      <a:pPr algn="ctr"/>
                      <a:r>
                        <a:rPr lang="fr-FR" dirty="0" smtClean="0"/>
                        <a:t>2016</a:t>
                      </a:r>
                      <a:endParaRPr lang="fr-FR" dirty="0"/>
                    </a:p>
                  </a:txBody>
                  <a:tcPr/>
                </a:tc>
                <a:tc>
                  <a:txBody>
                    <a:bodyPr/>
                    <a:lstStyle/>
                    <a:p>
                      <a:pPr algn="ctr"/>
                      <a:r>
                        <a:rPr lang="fr-FR" dirty="0" smtClean="0"/>
                        <a:t>12</a:t>
                      </a:r>
                      <a:endParaRPr lang="fr-FR" dirty="0"/>
                    </a:p>
                  </a:txBody>
                  <a:tcPr/>
                </a:tc>
                <a:tc>
                  <a:txBody>
                    <a:bodyPr/>
                    <a:lstStyle/>
                    <a:p>
                      <a:pPr algn="ctr"/>
                      <a:r>
                        <a:rPr lang="fr-FR" dirty="0" smtClean="0"/>
                        <a:t>4</a:t>
                      </a:r>
                      <a:endParaRPr lang="fr-FR" dirty="0"/>
                    </a:p>
                  </a:txBody>
                  <a:tcPr/>
                </a:tc>
                <a:tc>
                  <a:txBody>
                    <a:bodyPr/>
                    <a:lstStyle/>
                    <a:p>
                      <a:pPr algn="ctr"/>
                      <a:r>
                        <a:rPr lang="fr-FR" dirty="0" smtClean="0"/>
                        <a:t>12</a:t>
                      </a:r>
                      <a:endParaRPr lang="fr-FR" dirty="0"/>
                    </a:p>
                  </a:txBody>
                  <a:tcPr/>
                </a:tc>
                <a:tc>
                  <a:txBody>
                    <a:bodyPr/>
                    <a:lstStyle/>
                    <a:p>
                      <a:pPr algn="ctr"/>
                      <a:r>
                        <a:rPr lang="fr-FR" dirty="0" smtClean="0"/>
                        <a:t>2/6</a:t>
                      </a:r>
                      <a:endParaRPr lang="fr-FR" dirty="0"/>
                    </a:p>
                  </a:txBody>
                  <a:tcPr/>
                </a:tc>
              </a:tr>
            </a:tbl>
          </a:graphicData>
        </a:graphic>
      </p:graphicFrame>
    </p:spTree>
    <p:extLst>
      <p:ext uri="{BB962C8B-B14F-4D97-AF65-F5344CB8AC3E}">
        <p14:creationId xmlns:p14="http://schemas.microsoft.com/office/powerpoint/2010/main" val="163964658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L’histoire des Compagnons</a:t>
            </a:r>
            <a:endParaRPr lang="fr-FR" dirty="0"/>
          </a:p>
        </p:txBody>
      </p:sp>
      <p:sp>
        <p:nvSpPr>
          <p:cNvPr id="3" name="Sous-titre 2"/>
          <p:cNvSpPr>
            <a:spLocks noGrp="1"/>
          </p:cNvSpPr>
          <p:nvPr>
            <p:ph type="subTitle" idx="1"/>
          </p:nvPr>
        </p:nvSpPr>
        <p:spPr>
          <a:xfrm>
            <a:off x="476205" y="1532427"/>
            <a:ext cx="8428724" cy="484632"/>
          </a:xfrm>
        </p:spPr>
        <p:txBody>
          <a:bodyPr>
            <a:normAutofit/>
          </a:bodyPr>
          <a:lstStyle/>
          <a:p>
            <a:r>
              <a:rPr lang="fr-FR" sz="2000" b="1" dirty="0"/>
              <a:t>Le constat de départ qui a </a:t>
            </a:r>
            <a:r>
              <a:rPr lang="fr-FR" sz="2000" b="1" dirty="0" smtClean="0"/>
              <a:t>prévalu </a:t>
            </a:r>
            <a:r>
              <a:rPr lang="fr-FR" sz="2000" b="1" dirty="0"/>
              <a:t>à la création </a:t>
            </a:r>
            <a:r>
              <a:rPr lang="fr-FR" sz="2000" b="1" dirty="0" smtClean="0"/>
              <a:t>des </a:t>
            </a:r>
            <a:r>
              <a:rPr lang="fr-FR" sz="2000" b="1" dirty="0"/>
              <a:t>Compagnons de la Terre </a:t>
            </a:r>
          </a:p>
          <a:p>
            <a:endParaRPr lang="fr-FR" dirty="0"/>
          </a:p>
        </p:txBody>
      </p:sp>
      <p:sp>
        <p:nvSpPr>
          <p:cNvPr id="4" name="ZoneTexte 3"/>
          <p:cNvSpPr txBox="1"/>
          <p:nvPr/>
        </p:nvSpPr>
        <p:spPr>
          <a:xfrm>
            <a:off x="292599" y="2348149"/>
            <a:ext cx="8807519" cy="3970318"/>
          </a:xfrm>
          <a:prstGeom prst="rect">
            <a:avLst/>
          </a:prstGeom>
          <a:noFill/>
        </p:spPr>
        <p:txBody>
          <a:bodyPr wrap="none" rtlCol="0">
            <a:spAutoFit/>
          </a:bodyPr>
          <a:lstStyle/>
          <a:p>
            <a:endParaRPr lang="fr-FR" dirty="0"/>
          </a:p>
          <a:p>
            <a:r>
              <a:rPr lang="fr-FR" sz="2400" dirty="0" smtClean="0"/>
              <a:t>De nombreux citadins souhaitent s’installer en agriculture. </a:t>
            </a:r>
          </a:p>
          <a:p>
            <a:r>
              <a:rPr lang="fr-FR" sz="2400" dirty="0" smtClean="0"/>
              <a:t>Après une formation dans un établissement d’enseignement agricole </a:t>
            </a:r>
          </a:p>
          <a:p>
            <a:r>
              <a:rPr lang="fr-FR" sz="2400" dirty="0" smtClean="0"/>
              <a:t>ces personnes sont confrontées à la difficulté de trouver du foncier.</a:t>
            </a:r>
          </a:p>
          <a:p>
            <a:endParaRPr lang="fr-FR" sz="2400" dirty="0"/>
          </a:p>
          <a:p>
            <a:r>
              <a:rPr lang="fr-FR" sz="2400" dirty="0" smtClean="0"/>
              <a:t>Les causes principales :</a:t>
            </a:r>
          </a:p>
          <a:p>
            <a:pPr marL="285750" indent="-285750">
              <a:buFontTx/>
              <a:buChar char="-"/>
            </a:pPr>
            <a:r>
              <a:rPr lang="fr-FR" sz="2400" dirty="0" smtClean="0"/>
              <a:t>Pas d’insertion dans le territoire et pas de présence dans </a:t>
            </a:r>
          </a:p>
          <a:p>
            <a:r>
              <a:rPr lang="fr-FR" sz="2400" dirty="0" smtClean="0"/>
              <a:t>les réseaux professionnels</a:t>
            </a:r>
          </a:p>
          <a:p>
            <a:pPr marL="285750" indent="-285750">
              <a:buFontTx/>
              <a:buChar char="-"/>
            </a:pPr>
            <a:r>
              <a:rPr lang="fr-FR" sz="2400" dirty="0" smtClean="0"/>
              <a:t>Manque de pratique</a:t>
            </a:r>
          </a:p>
          <a:p>
            <a:pPr marL="285750" indent="-285750">
              <a:buFontTx/>
              <a:buChar char="-"/>
            </a:pPr>
            <a:r>
              <a:rPr lang="fr-FR" sz="2400" dirty="0" smtClean="0"/>
              <a:t>Peu de crédibilité par rapport aux professionnels</a:t>
            </a:r>
          </a:p>
          <a:p>
            <a:endParaRPr lang="fr-FR" dirty="0"/>
          </a:p>
        </p:txBody>
      </p:sp>
    </p:spTree>
    <p:extLst>
      <p:ext uri="{BB962C8B-B14F-4D97-AF65-F5344CB8AC3E}">
        <p14:creationId xmlns:p14="http://schemas.microsoft.com/office/powerpoint/2010/main" val="2972911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L’histoire des Compagnons</a:t>
            </a:r>
            <a:endParaRPr lang="fr-FR" dirty="0"/>
          </a:p>
        </p:txBody>
      </p:sp>
      <p:sp>
        <p:nvSpPr>
          <p:cNvPr id="3" name="Sous-titre 2"/>
          <p:cNvSpPr>
            <a:spLocks noGrp="1"/>
          </p:cNvSpPr>
          <p:nvPr>
            <p:ph type="subTitle" idx="1"/>
          </p:nvPr>
        </p:nvSpPr>
        <p:spPr/>
        <p:txBody>
          <a:bodyPr/>
          <a:lstStyle/>
          <a:p>
            <a:r>
              <a:rPr lang="fr-FR" b="1" dirty="0" smtClean="0"/>
              <a:t>Création dans le Diois en 2007</a:t>
            </a:r>
            <a:endParaRPr lang="fr-FR" b="1" dirty="0"/>
          </a:p>
        </p:txBody>
      </p:sp>
      <p:sp>
        <p:nvSpPr>
          <p:cNvPr id="4" name="Rectangle 3"/>
          <p:cNvSpPr/>
          <p:nvPr/>
        </p:nvSpPr>
        <p:spPr>
          <a:xfrm>
            <a:off x="306011" y="2104184"/>
            <a:ext cx="8553016" cy="2462212"/>
          </a:xfrm>
          <a:prstGeom prst="rect">
            <a:avLst/>
          </a:prstGeom>
        </p:spPr>
        <p:txBody>
          <a:bodyPr wrap="square">
            <a:spAutoFit/>
          </a:bodyPr>
          <a:lstStyle/>
          <a:p>
            <a:r>
              <a:rPr lang="fr-FR" sz="2200" dirty="0" smtClean="0"/>
              <a:t>Le projet : </a:t>
            </a:r>
            <a:r>
              <a:rPr lang="fr-FR" sz="2200" dirty="0"/>
              <a:t>Créer une pépinière en agriculture à l’image des </a:t>
            </a:r>
            <a:r>
              <a:rPr lang="fr-FR" sz="2200" dirty="0" smtClean="0"/>
              <a:t>pépinières </a:t>
            </a:r>
            <a:r>
              <a:rPr lang="fr-FR" sz="2200" dirty="0"/>
              <a:t>ou </a:t>
            </a:r>
            <a:r>
              <a:rPr lang="fr-FR" sz="2200" dirty="0" smtClean="0"/>
              <a:t>couveuses </a:t>
            </a:r>
            <a:r>
              <a:rPr lang="fr-FR" sz="2200" dirty="0"/>
              <a:t>d’entreprise afin de permettre aux </a:t>
            </a:r>
            <a:r>
              <a:rPr lang="fr-FR" sz="2200" dirty="0" smtClean="0"/>
              <a:t>personnes de : </a:t>
            </a:r>
          </a:p>
          <a:p>
            <a:pPr marL="342900" indent="-342900">
              <a:buFont typeface="Arial"/>
              <a:buChar char="•"/>
            </a:pPr>
            <a:r>
              <a:rPr lang="fr-FR" sz="2200" dirty="0" smtClean="0"/>
              <a:t>tester </a:t>
            </a:r>
            <a:r>
              <a:rPr lang="fr-FR" sz="2200" dirty="0"/>
              <a:t>leur projet afin </a:t>
            </a:r>
            <a:r>
              <a:rPr lang="fr-FR" sz="2200" dirty="0" smtClean="0"/>
              <a:t>d’acquérir </a:t>
            </a:r>
            <a:r>
              <a:rPr lang="fr-FR" sz="2200" dirty="0"/>
              <a:t>de la </a:t>
            </a:r>
            <a:r>
              <a:rPr lang="fr-FR" sz="2200" dirty="0" smtClean="0"/>
              <a:t>pratique</a:t>
            </a:r>
          </a:p>
          <a:p>
            <a:pPr marL="342900" indent="-342900">
              <a:buFont typeface="Arial"/>
              <a:buChar char="•"/>
            </a:pPr>
            <a:r>
              <a:rPr lang="fr-FR" sz="2200" dirty="0" smtClean="0"/>
              <a:t>s’immerger </a:t>
            </a:r>
            <a:r>
              <a:rPr lang="fr-FR" sz="2200" dirty="0"/>
              <a:t>dans le territoire </a:t>
            </a:r>
            <a:endParaRPr lang="fr-FR" sz="2200" dirty="0" smtClean="0"/>
          </a:p>
          <a:p>
            <a:pPr marL="342900" indent="-342900">
              <a:buFont typeface="Arial"/>
              <a:buChar char="•"/>
            </a:pPr>
            <a:r>
              <a:rPr lang="fr-FR" sz="2200" dirty="0" smtClean="0"/>
              <a:t>vérifier </a:t>
            </a:r>
            <a:r>
              <a:rPr lang="fr-FR" sz="2200" dirty="0"/>
              <a:t>la cohérence </a:t>
            </a:r>
            <a:r>
              <a:rPr lang="fr-FR" sz="2200" dirty="0" smtClean="0"/>
              <a:t>entre projet professionnel et projet de vie </a:t>
            </a:r>
          </a:p>
          <a:p>
            <a:pPr marL="342900" indent="-342900">
              <a:buFont typeface="Arial"/>
              <a:buChar char="•"/>
            </a:pPr>
            <a:r>
              <a:rPr lang="fr-FR" sz="2200" dirty="0" smtClean="0"/>
              <a:t>limiter le risque financier pour la personne et la collectivité si le projet n’est pas viable</a:t>
            </a:r>
            <a:endParaRPr lang="fr-FR" sz="2200" dirty="0"/>
          </a:p>
        </p:txBody>
      </p:sp>
      <p:sp>
        <p:nvSpPr>
          <p:cNvPr id="5" name="ZoneTexte 4"/>
          <p:cNvSpPr txBox="1"/>
          <p:nvPr/>
        </p:nvSpPr>
        <p:spPr>
          <a:xfrm>
            <a:off x="421341" y="4550089"/>
            <a:ext cx="8382822" cy="1661993"/>
          </a:xfrm>
          <a:prstGeom prst="rect">
            <a:avLst/>
          </a:prstGeom>
          <a:solidFill>
            <a:schemeClr val="accent4"/>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1700" dirty="0" smtClean="0"/>
              <a:t>2007 </a:t>
            </a:r>
            <a:r>
              <a:rPr lang="fr-FR" sz="1700" smtClean="0"/>
              <a:t>-2010 : </a:t>
            </a:r>
            <a:r>
              <a:rPr lang="fr-FR" sz="1700" dirty="0" smtClean="0"/>
              <a:t>Installation de la pépinière avec le soutien de la CCD sur un terrain de 1Ha2 sur la commune de Die. </a:t>
            </a:r>
          </a:p>
          <a:p>
            <a:r>
              <a:rPr lang="fr-FR" sz="1700" dirty="0" smtClean="0"/>
              <a:t>Accueil de 3 porteurs </a:t>
            </a:r>
            <a:r>
              <a:rPr lang="fr-FR" sz="1700" smtClean="0"/>
              <a:t>de projets : à </a:t>
            </a:r>
            <a:r>
              <a:rPr lang="fr-FR" sz="1700" dirty="0" smtClean="0"/>
              <a:t>l’issue de leur test un porteur installation en maraichage biologique, un autre en pluriactivité développe une production de safran, le dernier abandonne son projet de lombriculture, mais s’appuie sur son expérience en pépinière pour décrocher un emploi de maître composteur au SIVOM </a:t>
            </a:r>
            <a:r>
              <a:rPr lang="fr-FR" sz="1700" smtClean="0"/>
              <a:t>du Jura.</a:t>
            </a:r>
            <a:endParaRPr lang="fr-FR" sz="1700" dirty="0" smtClean="0"/>
          </a:p>
        </p:txBody>
      </p:sp>
    </p:spTree>
    <p:extLst>
      <p:ext uri="{BB962C8B-B14F-4D97-AF65-F5344CB8AC3E}">
        <p14:creationId xmlns:p14="http://schemas.microsoft.com/office/powerpoint/2010/main" val="345146532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L’histoire des Compagnons</a:t>
            </a:r>
          </a:p>
        </p:txBody>
      </p:sp>
      <p:sp>
        <p:nvSpPr>
          <p:cNvPr id="3" name="Sous-titre 2"/>
          <p:cNvSpPr>
            <a:spLocks noGrp="1"/>
          </p:cNvSpPr>
          <p:nvPr>
            <p:ph type="subTitle" idx="1"/>
          </p:nvPr>
        </p:nvSpPr>
        <p:spPr/>
        <p:txBody>
          <a:bodyPr/>
          <a:lstStyle/>
          <a:p>
            <a:r>
              <a:rPr lang="fr-FR" b="1" smtClean="0"/>
              <a:t>2010 : </a:t>
            </a:r>
            <a:r>
              <a:rPr lang="fr-FR" b="1" dirty="0" smtClean="0"/>
              <a:t>Création de la PIAF à </a:t>
            </a:r>
            <a:r>
              <a:rPr lang="fr-FR" b="1" dirty="0" err="1" smtClean="0"/>
              <a:t>Eurre</a:t>
            </a:r>
            <a:endParaRPr lang="fr-FR" b="1" dirty="0"/>
          </a:p>
        </p:txBody>
      </p:sp>
      <p:sp>
        <p:nvSpPr>
          <p:cNvPr id="4" name="ZoneTexte 3"/>
          <p:cNvSpPr txBox="1"/>
          <p:nvPr/>
        </p:nvSpPr>
        <p:spPr>
          <a:xfrm>
            <a:off x="298936" y="2077185"/>
            <a:ext cx="8575391" cy="2554545"/>
          </a:xfrm>
          <a:prstGeom prst="rect">
            <a:avLst/>
          </a:prstGeom>
          <a:noFill/>
        </p:spPr>
        <p:txBody>
          <a:bodyPr wrap="square" rtlCol="0">
            <a:spAutoFit/>
          </a:bodyPr>
          <a:lstStyle/>
          <a:p>
            <a:r>
              <a:rPr lang="fr-FR" sz="2000" dirty="0" smtClean="0"/>
              <a:t>Avec le soutien de la CCVD, les Compagnons crée une Pépinière d’Installation Agricole et Fermière.  </a:t>
            </a:r>
          </a:p>
          <a:p>
            <a:r>
              <a:rPr lang="fr-FR" sz="2000" dirty="0" smtClean="0"/>
              <a:t>Sur une ferme de 8ha5, sont mis à disposition de chaque porteur de projets une parcelle, du matériel (en location), un cadre juridique, un accompagnement technique et économique. Les porteurs de projets testent pendant 3 ans maximum leur projet d’un point de vue technique et économique, développent leur circuit commercial. Ils doivent aussi durant leur test se former, rechercher du foncier et participer à des réseaux professionnels</a:t>
            </a:r>
            <a:endParaRPr lang="fr-FR" sz="2000" dirty="0"/>
          </a:p>
        </p:txBody>
      </p:sp>
      <p:sp>
        <p:nvSpPr>
          <p:cNvPr id="6" name="ZoneTexte 5"/>
          <p:cNvSpPr txBox="1"/>
          <p:nvPr/>
        </p:nvSpPr>
        <p:spPr>
          <a:xfrm>
            <a:off x="1813694" y="4631730"/>
            <a:ext cx="5239868" cy="1569660"/>
          </a:xfrm>
          <a:prstGeom prst="rect">
            <a:avLst/>
          </a:prstGeom>
          <a:solidFill>
            <a:schemeClr val="accent2"/>
          </a:solidFill>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600" dirty="0" smtClean="0"/>
              <a:t>2010 </a:t>
            </a:r>
            <a:r>
              <a:rPr lang="fr-FR" sz="1600" smtClean="0"/>
              <a:t>– 2013 : </a:t>
            </a:r>
            <a:r>
              <a:rPr lang="fr-FR" sz="1600" dirty="0" smtClean="0"/>
              <a:t>la pépinière a accueilli 10 porteurs de projets</a:t>
            </a:r>
          </a:p>
          <a:p>
            <a:r>
              <a:rPr lang="fr-FR" sz="1600" smtClean="0"/>
              <a:t>Maraichage : </a:t>
            </a:r>
            <a:r>
              <a:rPr lang="fr-FR" sz="1600" dirty="0" smtClean="0"/>
              <a:t>5 </a:t>
            </a:r>
            <a:r>
              <a:rPr lang="fr-FR" sz="1600" smtClean="0"/>
              <a:t>porteurs (1 </a:t>
            </a:r>
            <a:r>
              <a:rPr lang="fr-FR" sz="1600" dirty="0" smtClean="0"/>
              <a:t>installé, 2 abandons, 2 en test)</a:t>
            </a:r>
          </a:p>
          <a:p>
            <a:r>
              <a:rPr lang="fr-FR" sz="1600" smtClean="0"/>
              <a:t>Maraichage – arboriculture : </a:t>
            </a:r>
            <a:r>
              <a:rPr lang="fr-FR" sz="1600" dirty="0" smtClean="0"/>
              <a:t>1 en test</a:t>
            </a:r>
          </a:p>
          <a:p>
            <a:r>
              <a:rPr lang="fr-FR" sz="1600" smtClean="0"/>
              <a:t>PPAM : </a:t>
            </a:r>
            <a:r>
              <a:rPr lang="fr-FR" sz="1600" dirty="0" smtClean="0"/>
              <a:t>1  en test, 1 abandon</a:t>
            </a:r>
          </a:p>
          <a:p>
            <a:r>
              <a:rPr lang="fr-FR" sz="1600" smtClean="0"/>
              <a:t>Ferme pédagogique : </a:t>
            </a:r>
            <a:r>
              <a:rPr lang="fr-FR" sz="1600" dirty="0" smtClean="0"/>
              <a:t>1 en test</a:t>
            </a:r>
          </a:p>
          <a:p>
            <a:r>
              <a:rPr lang="fr-FR" sz="1600" smtClean="0"/>
              <a:t>Ovin lait : </a:t>
            </a:r>
            <a:r>
              <a:rPr lang="fr-FR" sz="1600" dirty="0" smtClean="0"/>
              <a:t>1 en test </a:t>
            </a:r>
          </a:p>
        </p:txBody>
      </p:sp>
    </p:spTree>
    <p:extLst>
      <p:ext uri="{BB962C8B-B14F-4D97-AF65-F5344CB8AC3E}">
        <p14:creationId xmlns:p14="http://schemas.microsoft.com/office/powerpoint/2010/main" val="4149815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smtClean="0"/>
              <a:t>Les Compagnons de la Terre aujourd’hui</a:t>
            </a:r>
            <a:endParaRPr lang="fr-FR" dirty="0"/>
          </a:p>
        </p:txBody>
      </p:sp>
      <p:sp>
        <p:nvSpPr>
          <p:cNvPr id="3" name="Sous-titre 2"/>
          <p:cNvSpPr>
            <a:spLocks noGrp="1"/>
          </p:cNvSpPr>
          <p:nvPr>
            <p:ph type="subTitle" idx="1"/>
          </p:nvPr>
        </p:nvSpPr>
        <p:spPr/>
        <p:txBody>
          <a:bodyPr/>
          <a:lstStyle/>
          <a:p>
            <a:r>
              <a:rPr lang="fr-FR" b="1" dirty="0" smtClean="0"/>
              <a:t>Principaux résultats de l’audit</a:t>
            </a:r>
            <a:endParaRPr lang="fr-FR" b="1" dirty="0"/>
          </a:p>
        </p:txBody>
      </p:sp>
      <p:sp>
        <p:nvSpPr>
          <p:cNvPr id="10" name="ZoneTexte 9"/>
          <p:cNvSpPr txBox="1"/>
          <p:nvPr/>
        </p:nvSpPr>
        <p:spPr>
          <a:xfrm>
            <a:off x="551149" y="4573467"/>
            <a:ext cx="8366393" cy="646331"/>
          </a:xfrm>
          <a:prstGeom prst="rect">
            <a:avLst/>
          </a:prstGeom>
          <a:noFill/>
        </p:spPr>
        <p:txBody>
          <a:bodyPr wrap="none" rtlCol="0">
            <a:spAutoFit/>
          </a:bodyPr>
          <a:lstStyle/>
          <a:p>
            <a:pPr marL="285750" indent="-285750">
              <a:buFont typeface="Arial"/>
              <a:buChar char="•"/>
            </a:pPr>
            <a:r>
              <a:rPr lang="fr-FR" dirty="0" smtClean="0"/>
              <a:t>Une ferme de 8ha5 avec un coût de fonctionnement très important, peu productive</a:t>
            </a:r>
          </a:p>
          <a:p>
            <a:endParaRPr lang="fr-FR" dirty="0"/>
          </a:p>
        </p:txBody>
      </p:sp>
      <p:sp>
        <p:nvSpPr>
          <p:cNvPr id="11" name="ZoneTexte 10"/>
          <p:cNvSpPr txBox="1"/>
          <p:nvPr/>
        </p:nvSpPr>
        <p:spPr>
          <a:xfrm>
            <a:off x="551149" y="2455998"/>
            <a:ext cx="6484369" cy="923330"/>
          </a:xfrm>
          <a:prstGeom prst="rect">
            <a:avLst/>
          </a:prstGeom>
          <a:noFill/>
        </p:spPr>
        <p:txBody>
          <a:bodyPr wrap="square" rtlCol="0">
            <a:spAutoFit/>
          </a:bodyPr>
          <a:lstStyle/>
          <a:p>
            <a:pPr marL="285750" indent="-285750">
              <a:buFont typeface="Arial"/>
              <a:buChar char="•"/>
            </a:pPr>
            <a:r>
              <a:rPr lang="fr-FR" dirty="0" smtClean="0"/>
              <a:t>13 porteurs de projet en agriculture en test agricole</a:t>
            </a:r>
          </a:p>
          <a:p>
            <a:endParaRPr lang="fr-FR" dirty="0"/>
          </a:p>
          <a:p>
            <a:endParaRPr lang="fr-FR" dirty="0"/>
          </a:p>
        </p:txBody>
      </p:sp>
      <p:sp>
        <p:nvSpPr>
          <p:cNvPr id="12" name="ZoneTexte 11"/>
          <p:cNvSpPr txBox="1"/>
          <p:nvPr/>
        </p:nvSpPr>
        <p:spPr>
          <a:xfrm>
            <a:off x="551149" y="2785246"/>
            <a:ext cx="7250703" cy="369332"/>
          </a:xfrm>
          <a:prstGeom prst="rect">
            <a:avLst/>
          </a:prstGeom>
          <a:noFill/>
        </p:spPr>
        <p:txBody>
          <a:bodyPr wrap="none" rtlCol="0">
            <a:spAutoFit/>
          </a:bodyPr>
          <a:lstStyle/>
          <a:p>
            <a:pPr marL="285750" indent="-285750">
              <a:buFont typeface="Arial"/>
              <a:buChar char="•"/>
            </a:pPr>
            <a:r>
              <a:rPr lang="fr-FR" dirty="0" smtClean="0"/>
              <a:t>Une pratique de l’accompagnement de porteurs de projet en agriculture</a:t>
            </a:r>
          </a:p>
        </p:txBody>
      </p:sp>
      <p:sp>
        <p:nvSpPr>
          <p:cNvPr id="15" name="ZoneTexte 14"/>
          <p:cNvSpPr txBox="1"/>
          <p:nvPr/>
        </p:nvSpPr>
        <p:spPr>
          <a:xfrm>
            <a:off x="551149" y="3154578"/>
            <a:ext cx="6596678" cy="369332"/>
          </a:xfrm>
          <a:prstGeom prst="rect">
            <a:avLst/>
          </a:prstGeom>
          <a:noFill/>
        </p:spPr>
        <p:txBody>
          <a:bodyPr wrap="none" rtlCol="0">
            <a:spAutoFit/>
          </a:bodyPr>
          <a:lstStyle/>
          <a:p>
            <a:pPr marL="285750" indent="-285750">
              <a:buFont typeface="Arial"/>
              <a:buChar char="•"/>
            </a:pPr>
            <a:r>
              <a:rPr lang="fr-FR" dirty="0"/>
              <a:t>L</a:t>
            </a:r>
            <a:r>
              <a:rPr lang="fr-FR" dirty="0" smtClean="0"/>
              <a:t>a capitalisation importante d’outils, pratiques sur le test agricole</a:t>
            </a:r>
            <a:endParaRPr lang="fr-FR" dirty="0"/>
          </a:p>
        </p:txBody>
      </p:sp>
      <p:sp>
        <p:nvSpPr>
          <p:cNvPr id="16" name="ZoneTexte 15"/>
          <p:cNvSpPr txBox="1"/>
          <p:nvPr/>
        </p:nvSpPr>
        <p:spPr>
          <a:xfrm>
            <a:off x="230919" y="1974491"/>
            <a:ext cx="1150600" cy="646331"/>
          </a:xfrm>
          <a:prstGeom prst="rect">
            <a:avLst/>
          </a:prstGeom>
          <a:noFill/>
        </p:spPr>
        <p:txBody>
          <a:bodyPr wrap="none" rtlCol="0">
            <a:spAutoFit/>
          </a:bodyPr>
          <a:lstStyle/>
          <a:p>
            <a:r>
              <a:rPr lang="fr-FR" sz="3600" b="1" dirty="0" smtClean="0">
                <a:effectLst>
                  <a:outerShdw blurRad="38100" dist="38100" dir="2700000" algn="tl">
                    <a:srgbClr val="000000">
                      <a:alpha val="43137"/>
                    </a:srgbClr>
                  </a:outerShdw>
                </a:effectLst>
              </a:rPr>
              <a:t>LES +</a:t>
            </a:r>
            <a:endParaRPr lang="fr-FR" sz="3600" b="1" dirty="0">
              <a:effectLst>
                <a:outerShdw blurRad="38100" dist="38100" dir="2700000" algn="tl">
                  <a:srgbClr val="000000">
                    <a:alpha val="43137"/>
                  </a:srgbClr>
                </a:outerShdw>
              </a:effectLst>
            </a:endParaRPr>
          </a:p>
        </p:txBody>
      </p:sp>
      <p:sp>
        <p:nvSpPr>
          <p:cNvPr id="19" name="ZoneTexte 18"/>
          <p:cNvSpPr txBox="1"/>
          <p:nvPr/>
        </p:nvSpPr>
        <p:spPr>
          <a:xfrm>
            <a:off x="232646" y="4073237"/>
            <a:ext cx="1404514" cy="646331"/>
          </a:xfrm>
          <a:prstGeom prst="rect">
            <a:avLst/>
          </a:prstGeom>
          <a:noFill/>
        </p:spPr>
        <p:txBody>
          <a:bodyPr wrap="square" rtlCol="0">
            <a:spAutoFit/>
          </a:bodyPr>
          <a:lstStyle/>
          <a:p>
            <a:r>
              <a:rPr lang="fr-FR" sz="3600" b="1" smtClean="0">
                <a:effectLst>
                  <a:outerShdw blurRad="38100" dist="38100" dir="2700000" algn="tl">
                    <a:srgbClr val="000000">
                      <a:alpha val="43137"/>
                    </a:srgbClr>
                  </a:outerShdw>
                </a:effectLst>
              </a:rPr>
              <a:t>LES —</a:t>
            </a:r>
            <a:endParaRPr lang="fr-FR" sz="3600" b="1" dirty="0">
              <a:effectLst>
                <a:outerShdw blurRad="38100" dist="38100" dir="2700000" algn="tl">
                  <a:srgbClr val="000000">
                    <a:alpha val="43137"/>
                  </a:srgbClr>
                </a:outerShdw>
              </a:effectLst>
            </a:endParaRPr>
          </a:p>
        </p:txBody>
      </p:sp>
      <p:sp>
        <p:nvSpPr>
          <p:cNvPr id="6" name="ZoneTexte 5"/>
          <p:cNvSpPr txBox="1"/>
          <p:nvPr/>
        </p:nvSpPr>
        <p:spPr>
          <a:xfrm>
            <a:off x="551149" y="4943064"/>
            <a:ext cx="5865708" cy="369332"/>
          </a:xfrm>
          <a:prstGeom prst="rect">
            <a:avLst/>
          </a:prstGeom>
          <a:noFill/>
        </p:spPr>
        <p:txBody>
          <a:bodyPr wrap="none" rtlCol="0">
            <a:spAutoFit/>
          </a:bodyPr>
          <a:lstStyle/>
          <a:p>
            <a:pPr marL="285750" indent="-285750">
              <a:buFont typeface="Arial"/>
              <a:buChar char="•"/>
            </a:pPr>
            <a:r>
              <a:rPr lang="fr-FR" dirty="0" smtClean="0"/>
              <a:t>Des porteurs de projets qui ont des difficultés à s’installer</a:t>
            </a:r>
            <a:endParaRPr lang="fr-FR" dirty="0"/>
          </a:p>
        </p:txBody>
      </p:sp>
      <p:sp>
        <p:nvSpPr>
          <p:cNvPr id="7" name="ZoneTexte 6"/>
          <p:cNvSpPr txBox="1"/>
          <p:nvPr/>
        </p:nvSpPr>
        <p:spPr>
          <a:xfrm>
            <a:off x="551149" y="5312396"/>
            <a:ext cx="7943200" cy="553998"/>
          </a:xfrm>
          <a:prstGeom prst="rect">
            <a:avLst/>
          </a:prstGeom>
          <a:noFill/>
        </p:spPr>
        <p:txBody>
          <a:bodyPr wrap="none" rtlCol="0">
            <a:spAutoFit/>
          </a:bodyPr>
          <a:lstStyle/>
          <a:p>
            <a:pPr marL="285750" indent="-285750">
              <a:buFont typeface="Arial"/>
              <a:buChar char="•"/>
            </a:pPr>
            <a:r>
              <a:rPr lang="fr-FR" dirty="0" smtClean="0"/>
              <a:t>Des porteurs qui ont des difficultés à valider leur projet </a:t>
            </a:r>
            <a:r>
              <a:rPr lang="fr-FR" sz="1200" dirty="0" smtClean="0"/>
              <a:t>à transférer sur le terrain les savoirs</a:t>
            </a:r>
          </a:p>
          <a:p>
            <a:pPr marL="285750" indent="-285750">
              <a:buFont typeface="Arial"/>
              <a:buChar char="•"/>
            </a:pPr>
            <a:r>
              <a:rPr lang="fr-FR" sz="1200" dirty="0" smtClean="0"/>
              <a:t> théoriques acquis en formation agricole et qui n’ont pas toutes les compétences d’agriculteur</a:t>
            </a:r>
            <a:endParaRPr lang="fr-FR" sz="1200" dirty="0"/>
          </a:p>
        </p:txBody>
      </p:sp>
      <p:sp>
        <p:nvSpPr>
          <p:cNvPr id="8" name="ZoneTexte 7"/>
          <p:cNvSpPr txBox="1"/>
          <p:nvPr/>
        </p:nvSpPr>
        <p:spPr>
          <a:xfrm>
            <a:off x="551149" y="3516378"/>
            <a:ext cx="4365298" cy="369332"/>
          </a:xfrm>
          <a:prstGeom prst="rect">
            <a:avLst/>
          </a:prstGeom>
          <a:noFill/>
        </p:spPr>
        <p:txBody>
          <a:bodyPr wrap="none" rtlCol="0">
            <a:spAutoFit/>
          </a:bodyPr>
          <a:lstStyle/>
          <a:p>
            <a:pPr marL="285750" indent="-285750">
              <a:buFont typeface="Arial"/>
              <a:buChar char="•"/>
            </a:pPr>
            <a:r>
              <a:rPr lang="fr-FR" dirty="0" smtClean="0"/>
              <a:t>Une équipe de formateurs professionnels</a:t>
            </a:r>
            <a:endParaRPr lang="fr-FR" dirty="0"/>
          </a:p>
        </p:txBody>
      </p:sp>
      <p:sp>
        <p:nvSpPr>
          <p:cNvPr id="9" name="ZoneTexte 8"/>
          <p:cNvSpPr txBox="1"/>
          <p:nvPr/>
        </p:nvSpPr>
        <p:spPr>
          <a:xfrm>
            <a:off x="551149" y="5856302"/>
            <a:ext cx="8327921" cy="369332"/>
          </a:xfrm>
          <a:prstGeom prst="rect">
            <a:avLst/>
          </a:prstGeom>
          <a:noFill/>
        </p:spPr>
        <p:txBody>
          <a:bodyPr wrap="none" rtlCol="0">
            <a:spAutoFit/>
          </a:bodyPr>
          <a:lstStyle/>
          <a:p>
            <a:pPr marL="285750" indent="-285750">
              <a:buFont typeface="Arial"/>
              <a:buChar char="•"/>
            </a:pPr>
            <a:r>
              <a:rPr lang="fr-FR" dirty="0" smtClean="0"/>
              <a:t>Des candidats au test agricole refusés faute de moyens adéquats pour les accueillir</a:t>
            </a:r>
            <a:endParaRPr lang="fr-FR" dirty="0"/>
          </a:p>
        </p:txBody>
      </p:sp>
      <p:sp>
        <p:nvSpPr>
          <p:cNvPr id="4" name="ZoneTexte 3"/>
          <p:cNvSpPr txBox="1"/>
          <p:nvPr/>
        </p:nvSpPr>
        <p:spPr>
          <a:xfrm>
            <a:off x="551149" y="3866491"/>
            <a:ext cx="2262158" cy="369332"/>
          </a:xfrm>
          <a:prstGeom prst="rect">
            <a:avLst/>
          </a:prstGeom>
          <a:noFill/>
        </p:spPr>
        <p:txBody>
          <a:bodyPr wrap="none" rtlCol="0">
            <a:spAutoFit/>
          </a:bodyPr>
          <a:lstStyle/>
          <a:p>
            <a:pPr marL="285750" indent="-285750">
              <a:buFont typeface="Arial"/>
              <a:buChar char="•"/>
            </a:pPr>
            <a:r>
              <a:rPr lang="fr-FR" dirty="0"/>
              <a:t>Une ferme de 8ha5 </a:t>
            </a:r>
          </a:p>
        </p:txBody>
      </p:sp>
    </p:spTree>
    <p:extLst>
      <p:ext uri="{BB962C8B-B14F-4D97-AF65-F5344CB8AC3E}">
        <p14:creationId xmlns:p14="http://schemas.microsoft.com/office/powerpoint/2010/main" val="31015233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Un dispositif pluriel de test agricole</a:t>
            </a:r>
          </a:p>
        </p:txBody>
      </p:sp>
      <p:sp>
        <p:nvSpPr>
          <p:cNvPr id="3" name="Sous-titre 2"/>
          <p:cNvSpPr>
            <a:spLocks noGrp="1"/>
          </p:cNvSpPr>
          <p:nvPr>
            <p:ph type="subTitle" idx="1"/>
          </p:nvPr>
        </p:nvSpPr>
        <p:spPr/>
        <p:txBody>
          <a:bodyPr/>
          <a:lstStyle/>
          <a:p>
            <a:r>
              <a:rPr lang="fr-FR" b="1" dirty="0" smtClean="0"/>
              <a:t>2014 : </a:t>
            </a:r>
            <a:r>
              <a:rPr lang="fr-FR" b="1" dirty="0" smtClean="0"/>
              <a:t>la réorientation</a:t>
            </a:r>
            <a:endParaRPr lang="fr-FR" b="1" dirty="0"/>
          </a:p>
          <a:p>
            <a:endParaRPr lang="fr-FR" dirty="0"/>
          </a:p>
        </p:txBody>
      </p:sp>
      <p:pic>
        <p:nvPicPr>
          <p:cNvPr id="13" name="Image 12"/>
          <p:cNvPicPr>
            <a:picLocks noChangeAspect="1"/>
          </p:cNvPicPr>
          <p:nvPr/>
        </p:nvPicPr>
        <p:blipFill>
          <a:blip r:embed="rId2"/>
          <a:stretch>
            <a:fillRect/>
          </a:stretch>
        </p:blipFill>
        <p:spPr>
          <a:xfrm>
            <a:off x="959805" y="3086562"/>
            <a:ext cx="6756805" cy="3455767"/>
          </a:xfrm>
          <a:prstGeom prst="rect">
            <a:avLst/>
          </a:prstGeom>
        </p:spPr>
      </p:pic>
      <p:sp>
        <p:nvSpPr>
          <p:cNvPr id="6" name="ZoneTexte 5"/>
          <p:cNvSpPr txBox="1"/>
          <p:nvPr/>
        </p:nvSpPr>
        <p:spPr>
          <a:xfrm>
            <a:off x="1836069" y="2407875"/>
            <a:ext cx="5763116" cy="523220"/>
          </a:xfrm>
          <a:prstGeom prst="rect">
            <a:avLst/>
          </a:prstGeom>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fr-FR" sz="2800" dirty="0" smtClean="0"/>
              <a:t>Un nouveau projet de développement </a:t>
            </a:r>
            <a:endParaRPr lang="fr-FR" sz="2800" dirty="0"/>
          </a:p>
        </p:txBody>
      </p:sp>
    </p:spTree>
    <p:extLst>
      <p:ext uri="{BB962C8B-B14F-4D97-AF65-F5344CB8AC3E}">
        <p14:creationId xmlns:p14="http://schemas.microsoft.com/office/powerpoint/2010/main" val="298586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4164" y="630382"/>
            <a:ext cx="8404020" cy="726304"/>
          </a:xfrm>
        </p:spPr>
        <p:txBody>
          <a:bodyPr>
            <a:noAutofit/>
          </a:bodyPr>
          <a:lstStyle/>
          <a:p>
            <a:r>
              <a:rPr lang="fr-FR" sz="2800" dirty="0" smtClean="0"/>
              <a:t>Pour accompagner au mieux les personnes dans leur projet ou le deuil de leur projet</a:t>
            </a:r>
            <a:endParaRPr lang="fr-FR" sz="28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863453636"/>
              </p:ext>
            </p:extLst>
          </p:nvPr>
        </p:nvGraphicFramePr>
        <p:xfrm>
          <a:off x="453414" y="2160007"/>
          <a:ext cx="4030190" cy="3992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me 4"/>
          <p:cNvGraphicFramePr/>
          <p:nvPr>
            <p:extLst>
              <p:ext uri="{D42A27DB-BD31-4B8C-83A1-F6EECF244321}">
                <p14:modId xmlns:p14="http://schemas.microsoft.com/office/powerpoint/2010/main" val="4229226940"/>
              </p:ext>
            </p:extLst>
          </p:nvPr>
        </p:nvGraphicFramePr>
        <p:xfrm>
          <a:off x="3073544" y="1918410"/>
          <a:ext cx="5784706" cy="475557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09599524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 sas de formation à l’entrée en test</a:t>
            </a:r>
            <a:endParaRPr lang="fr-FR" dirty="0"/>
          </a:p>
        </p:txBody>
      </p:sp>
      <p:sp>
        <p:nvSpPr>
          <p:cNvPr id="3" name="Espace réservé du contenu 2"/>
          <p:cNvSpPr>
            <a:spLocks noGrp="1"/>
          </p:cNvSpPr>
          <p:nvPr>
            <p:ph idx="1"/>
          </p:nvPr>
        </p:nvSpPr>
        <p:spPr>
          <a:xfrm>
            <a:off x="2539894" y="2172273"/>
            <a:ext cx="6318356" cy="3992563"/>
          </a:xfrm>
        </p:spPr>
        <p:txBody>
          <a:bodyPr>
            <a:noAutofit/>
          </a:bodyPr>
          <a:lstStyle/>
          <a:p>
            <a:r>
              <a:rPr lang="fr-FR" sz="2800" dirty="0" smtClean="0"/>
              <a:t>Un moyen pertinent de sécuriser le test donc l’installation</a:t>
            </a:r>
          </a:p>
          <a:p>
            <a:r>
              <a:rPr lang="fr-FR" sz="2800" dirty="0" smtClean="0"/>
              <a:t>Une formation complémentaire aux dispositifs conventionnels de formation agricole existants</a:t>
            </a:r>
          </a:p>
          <a:p>
            <a:r>
              <a:rPr lang="fr-FR" sz="2800" dirty="0" smtClean="0"/>
              <a:t>Une formation innovante, accessible à tous les porteurs de projet agricole</a:t>
            </a:r>
            <a:endParaRPr lang="fr-FR" sz="2800" dirty="0"/>
          </a:p>
        </p:txBody>
      </p:sp>
      <p:grpSp>
        <p:nvGrpSpPr>
          <p:cNvPr id="12" name="Grouper 11"/>
          <p:cNvGrpSpPr/>
          <p:nvPr/>
        </p:nvGrpSpPr>
        <p:grpSpPr>
          <a:xfrm>
            <a:off x="284163" y="2172273"/>
            <a:ext cx="1560658" cy="1331586"/>
            <a:chOff x="284163" y="2172273"/>
            <a:chExt cx="1560658" cy="1331586"/>
          </a:xfrm>
        </p:grpSpPr>
        <p:grpSp>
          <p:nvGrpSpPr>
            <p:cNvPr id="5" name="Grouper 4"/>
            <p:cNvGrpSpPr/>
            <p:nvPr/>
          </p:nvGrpSpPr>
          <p:grpSpPr>
            <a:xfrm>
              <a:off x="284163" y="2172273"/>
              <a:ext cx="1560658" cy="797102"/>
              <a:chOff x="0" y="0"/>
              <a:chExt cx="2139764" cy="998140"/>
            </a:xfrm>
          </p:grpSpPr>
          <p:sp>
            <p:nvSpPr>
              <p:cNvPr id="6" name="Rectangle à coins arrondis 5"/>
              <p:cNvSpPr/>
              <p:nvPr/>
            </p:nvSpPr>
            <p:spPr>
              <a:xfrm>
                <a:off x="0" y="0"/>
                <a:ext cx="2139764" cy="998140"/>
              </a:xfrm>
              <a:prstGeom prst="roundRect">
                <a:avLst>
                  <a:gd name="adj" fmla="val 10000"/>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7" name="Rectangle 6"/>
              <p:cNvSpPr/>
              <p:nvPr/>
            </p:nvSpPr>
            <p:spPr>
              <a:xfrm>
                <a:off x="29235" y="29235"/>
                <a:ext cx="2081294" cy="9396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smtClean="0"/>
                  <a:t>Le sas de formation</a:t>
                </a:r>
                <a:endParaRPr lang="fr-FR" sz="1800" kern="1200" dirty="0"/>
              </a:p>
            </p:txBody>
          </p:sp>
        </p:grpSp>
        <p:grpSp>
          <p:nvGrpSpPr>
            <p:cNvPr id="9" name="Grouper 8"/>
            <p:cNvGrpSpPr/>
            <p:nvPr/>
          </p:nvGrpSpPr>
          <p:grpSpPr>
            <a:xfrm>
              <a:off x="858802" y="3129557"/>
              <a:ext cx="449163" cy="374302"/>
              <a:chOff x="845299" y="1060525"/>
              <a:chExt cx="449163" cy="374302"/>
            </a:xfrm>
          </p:grpSpPr>
          <p:sp>
            <p:nvSpPr>
              <p:cNvPr id="10" name="Flèche vers la droite 9"/>
              <p:cNvSpPr/>
              <p:nvPr/>
            </p:nvSpPr>
            <p:spPr>
              <a:xfrm rot="5400000">
                <a:off x="882730" y="1023094"/>
                <a:ext cx="374302" cy="449163"/>
              </a:xfrm>
              <a:prstGeom prst="rightArrow">
                <a:avLst>
                  <a:gd name="adj1" fmla="val 60000"/>
                  <a:gd name="adj2" fmla="val 50000"/>
                </a:avLst>
              </a:prstGeom>
            </p:spPr>
            <p:style>
              <a:lnRef idx="0">
                <a:schemeClr val="accent1">
                  <a:tint val="60000"/>
                  <a:hueOff val="0"/>
                  <a:satOff val="0"/>
                  <a:lumOff val="0"/>
                  <a:alphaOff val="0"/>
                </a:schemeClr>
              </a:lnRef>
              <a:fillRef idx="3">
                <a:schemeClr val="accent1">
                  <a:tint val="60000"/>
                  <a:hueOff val="0"/>
                  <a:satOff val="0"/>
                  <a:lumOff val="0"/>
                  <a:alphaOff val="0"/>
                </a:schemeClr>
              </a:fillRef>
              <a:effectRef idx="2">
                <a:schemeClr val="accent1">
                  <a:tint val="60000"/>
                  <a:hueOff val="0"/>
                  <a:satOff val="0"/>
                  <a:lumOff val="0"/>
                  <a:alphaOff val="0"/>
                </a:schemeClr>
              </a:effectRef>
              <a:fontRef idx="minor">
                <a:schemeClr val="lt1"/>
              </a:fontRef>
            </p:style>
          </p:sp>
          <p:sp>
            <p:nvSpPr>
              <p:cNvPr id="11" name="Flèche vers la droite 4"/>
              <p:cNvSpPr/>
              <p:nvPr/>
            </p:nvSpPr>
            <p:spPr>
              <a:xfrm>
                <a:off x="935133" y="1060525"/>
                <a:ext cx="269497" cy="26201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kern="1200"/>
              </a:p>
            </p:txBody>
          </p:sp>
        </p:grpSp>
      </p:grpSp>
    </p:spTree>
    <p:extLst>
      <p:ext uri="{BB962C8B-B14F-4D97-AF65-F5344CB8AC3E}">
        <p14:creationId xmlns:p14="http://schemas.microsoft.com/office/powerpoint/2010/main" val="60460203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dirty="0" smtClean="0"/>
              <a:t>Des </a:t>
            </a:r>
            <a:r>
              <a:rPr lang="fr-FR" dirty="0"/>
              <a:t>situations </a:t>
            </a:r>
            <a:r>
              <a:rPr lang="fr-FR" dirty="0" smtClean="0"/>
              <a:t>complémentaires de </a:t>
            </a:r>
            <a:r>
              <a:rPr lang="fr-FR" dirty="0"/>
              <a:t>test</a:t>
            </a:r>
          </a:p>
        </p:txBody>
      </p:sp>
      <p:sp>
        <p:nvSpPr>
          <p:cNvPr id="3" name="Espace réservé du contenu 2"/>
          <p:cNvSpPr>
            <a:spLocks noGrp="1"/>
          </p:cNvSpPr>
          <p:nvPr>
            <p:ph idx="1"/>
          </p:nvPr>
        </p:nvSpPr>
        <p:spPr>
          <a:xfrm>
            <a:off x="3012315" y="2133600"/>
            <a:ext cx="5845935" cy="3992563"/>
          </a:xfrm>
        </p:spPr>
        <p:txBody>
          <a:bodyPr>
            <a:noAutofit/>
          </a:bodyPr>
          <a:lstStyle/>
          <a:p>
            <a:r>
              <a:rPr lang="fr-FR" sz="2800" b="1" dirty="0" smtClean="0"/>
              <a:t>En couveuse</a:t>
            </a:r>
            <a:r>
              <a:rPr lang="fr-FR" sz="2800" dirty="0" smtClean="0"/>
              <a:t> pour 3 ou 4 porteurs de projet en test technique durant une saison sur la ferme des compagnons à </a:t>
            </a:r>
            <a:r>
              <a:rPr lang="fr-FR" sz="2800" dirty="0" err="1" smtClean="0"/>
              <a:t>Eurre</a:t>
            </a:r>
            <a:r>
              <a:rPr lang="fr-FR" sz="2800" dirty="0" smtClean="0"/>
              <a:t>, accompagnés par le Maitre Compagnon agriculteur.</a:t>
            </a:r>
            <a:endParaRPr lang="fr-FR" dirty="0" smtClean="0"/>
          </a:p>
          <a:p>
            <a:pPr marL="0" indent="0" algn="just">
              <a:buNone/>
            </a:pPr>
            <a:r>
              <a:rPr lang="fr-FR" i="1" dirty="0" smtClean="0"/>
              <a:t>Mise à disposition d’une parcelle </a:t>
            </a:r>
            <a:r>
              <a:rPr lang="fr-FR" i="1" smtClean="0"/>
              <a:t>de 5000 M2</a:t>
            </a:r>
            <a:r>
              <a:rPr lang="fr-FR" i="1" dirty="0" smtClean="0"/>
              <a:t>, du matériel. Nous assurons la commercialisation de la production.</a:t>
            </a:r>
          </a:p>
        </p:txBody>
      </p:sp>
      <p:grpSp>
        <p:nvGrpSpPr>
          <p:cNvPr id="4" name="Grouper 3"/>
          <p:cNvGrpSpPr/>
          <p:nvPr/>
        </p:nvGrpSpPr>
        <p:grpSpPr>
          <a:xfrm>
            <a:off x="284163" y="2460095"/>
            <a:ext cx="1709281" cy="998140"/>
            <a:chOff x="0" y="1497211"/>
            <a:chExt cx="2139764" cy="998140"/>
          </a:xfrm>
        </p:grpSpPr>
        <p:sp>
          <p:nvSpPr>
            <p:cNvPr id="5" name="Rectangle à coins arrondis 4"/>
            <p:cNvSpPr/>
            <p:nvPr/>
          </p:nvSpPr>
          <p:spPr>
            <a:xfrm>
              <a:off x="0" y="1497211"/>
              <a:ext cx="2139764" cy="998140"/>
            </a:xfrm>
            <a:prstGeom prst="roundRect">
              <a:avLst>
                <a:gd name="adj" fmla="val 10000"/>
              </a:avLst>
            </a:prstGeom>
            <a:solidFill>
              <a:schemeClr val="accent2"/>
            </a:solidFill>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sp>
          <p:nvSpPr>
            <p:cNvPr id="6" name="Rectangle 5"/>
            <p:cNvSpPr/>
            <p:nvPr/>
          </p:nvSpPr>
          <p:spPr>
            <a:xfrm>
              <a:off x="29235" y="1526446"/>
              <a:ext cx="2081294" cy="9396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smtClean="0"/>
                <a:t>La couveuse</a:t>
              </a:r>
              <a:endParaRPr lang="fr-FR" sz="1800" kern="1200" dirty="0"/>
            </a:p>
          </p:txBody>
        </p:sp>
      </p:grpSp>
      <p:grpSp>
        <p:nvGrpSpPr>
          <p:cNvPr id="7" name="Grouper 6"/>
          <p:cNvGrpSpPr/>
          <p:nvPr/>
        </p:nvGrpSpPr>
        <p:grpSpPr>
          <a:xfrm>
            <a:off x="818284" y="3525214"/>
            <a:ext cx="449163" cy="374302"/>
            <a:chOff x="845299" y="2557736"/>
            <a:chExt cx="449163" cy="374302"/>
          </a:xfrm>
        </p:grpSpPr>
        <p:sp>
          <p:nvSpPr>
            <p:cNvPr id="8" name="Flèche vers la droite 7"/>
            <p:cNvSpPr/>
            <p:nvPr/>
          </p:nvSpPr>
          <p:spPr>
            <a:xfrm rot="5400000">
              <a:off x="882730" y="2520305"/>
              <a:ext cx="374302" cy="449163"/>
            </a:xfrm>
            <a:prstGeom prst="rightArrow">
              <a:avLst>
                <a:gd name="adj1" fmla="val 60000"/>
                <a:gd name="adj2" fmla="val 50000"/>
              </a:avLst>
            </a:prstGeom>
          </p:spPr>
          <p:style>
            <a:lnRef idx="0">
              <a:schemeClr val="accent1">
                <a:tint val="60000"/>
                <a:hueOff val="0"/>
                <a:satOff val="0"/>
                <a:lumOff val="0"/>
                <a:alphaOff val="0"/>
              </a:schemeClr>
            </a:lnRef>
            <a:fillRef idx="3">
              <a:schemeClr val="accent1">
                <a:tint val="60000"/>
                <a:hueOff val="0"/>
                <a:satOff val="0"/>
                <a:lumOff val="0"/>
                <a:alphaOff val="0"/>
              </a:schemeClr>
            </a:fillRef>
            <a:effectRef idx="2">
              <a:schemeClr val="accent1">
                <a:tint val="60000"/>
                <a:hueOff val="0"/>
                <a:satOff val="0"/>
                <a:lumOff val="0"/>
                <a:alphaOff val="0"/>
              </a:schemeClr>
            </a:effectRef>
            <a:fontRef idx="minor">
              <a:schemeClr val="lt1"/>
            </a:fontRef>
          </p:style>
        </p:sp>
        <p:sp>
          <p:nvSpPr>
            <p:cNvPr id="9" name="Flèche vers la droite 4"/>
            <p:cNvSpPr/>
            <p:nvPr/>
          </p:nvSpPr>
          <p:spPr>
            <a:xfrm>
              <a:off x="935133" y="2557736"/>
              <a:ext cx="269497" cy="26201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kern="1200"/>
            </a:p>
          </p:txBody>
        </p:sp>
      </p:grpSp>
    </p:spTree>
    <p:extLst>
      <p:ext uri="{BB962C8B-B14F-4D97-AF65-F5344CB8AC3E}">
        <p14:creationId xmlns:p14="http://schemas.microsoft.com/office/powerpoint/2010/main" val="8639427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pectrum">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Spectrum.thmx</Template>
  <TotalTime>1744</TotalTime>
  <Words>623</Words>
  <Application>Microsoft Macintosh PowerPoint</Application>
  <PresentationFormat>Présentation à l'écran (4:3)</PresentationFormat>
  <Paragraphs>125</Paragraphs>
  <Slides>12</Slides>
  <Notes>1</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Spectrum</vt:lpstr>
      <vt:lpstr>Tester son projet agricole</vt:lpstr>
      <vt:lpstr>L’histoire des Compagnons</vt:lpstr>
      <vt:lpstr>L’histoire des Compagnons</vt:lpstr>
      <vt:lpstr>L’histoire des Compagnons</vt:lpstr>
      <vt:lpstr>Les Compagnons de la Terre aujourd’hui</vt:lpstr>
      <vt:lpstr>Un dispositif pluriel de test agricole</vt:lpstr>
      <vt:lpstr>Pour accompagner au mieux les personnes dans leur projet ou le deuil de leur projet</vt:lpstr>
      <vt:lpstr>Le sas de formation à l’entrée en test</vt:lpstr>
      <vt:lpstr>Des situations complémentaires de test</vt:lpstr>
      <vt:lpstr>Des situations complémentaires de test</vt:lpstr>
      <vt:lpstr>Présentation PowerPoint</vt:lpstr>
      <vt:lpstr>Une volonté de monter en puissance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Tester son projet agricole</dc:title>
  <dc:creator>Claude BOURGEOIS</dc:creator>
  <cp:lastModifiedBy>Claude BOURGEOIS</cp:lastModifiedBy>
  <cp:revision>102</cp:revision>
  <cp:lastPrinted>2014-02-05T10:13:23Z</cp:lastPrinted>
  <dcterms:created xsi:type="dcterms:W3CDTF">2013-12-17T13:19:26Z</dcterms:created>
  <dcterms:modified xsi:type="dcterms:W3CDTF">2014-02-26T13:26:51Z</dcterms:modified>
</cp:coreProperties>
</file>